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Garamond Bold" panose="02020804030307010803" pitchFamily="18" charset="0"/>
      <p:regular r:id="rId11"/>
      <p:bold r:id="rId12"/>
    </p:embeddedFont>
    <p:embeddedFont>
      <p:font typeface="League Spartan" panose="020B0604020202020204" charset="0"/>
      <p:regular r:id="rId13"/>
    </p:embeddedFont>
    <p:embeddedFont>
      <p:font typeface="Times New Roman Bold" panose="02020803070505020304" pitchFamily="18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6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jpe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9.png"/><Relationship Id="rId3" Type="http://schemas.openxmlformats.org/officeDocument/2006/relationships/image" Target="../media/image37.jpeg"/><Relationship Id="rId21" Type="http://schemas.openxmlformats.org/officeDocument/2006/relationships/image" Target="../media/image54.sv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5" Type="http://schemas.openxmlformats.org/officeDocument/2006/relationships/image" Target="../media/image39.jpeg"/><Relationship Id="rId15" Type="http://schemas.openxmlformats.org/officeDocument/2006/relationships/image" Target="../media/image49.jpeg"/><Relationship Id="rId23" Type="http://schemas.openxmlformats.org/officeDocument/2006/relationships/image" Target="../media/image56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9030" y="0"/>
            <a:ext cx="8469941" cy="11225528"/>
            <a:chOff x="0" y="0"/>
            <a:chExt cx="11293255" cy="14967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93221" cy="14967331"/>
            </a:xfrm>
            <a:custGeom>
              <a:avLst/>
              <a:gdLst/>
              <a:ahLst/>
              <a:cxnLst/>
              <a:rect l="l" t="t" r="r" b="b"/>
              <a:pathLst>
                <a:path w="11293221" h="14967331">
                  <a:moveTo>
                    <a:pt x="0" y="0"/>
                  </a:moveTo>
                  <a:lnTo>
                    <a:pt x="11293221" y="0"/>
                  </a:lnTo>
                  <a:lnTo>
                    <a:pt x="11293221" y="14967331"/>
                  </a:lnTo>
                  <a:lnTo>
                    <a:pt x="0" y="1496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507" r="-550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914" y="-354435"/>
            <a:ext cx="15544800" cy="3143249"/>
            <a:chOff x="0" y="0"/>
            <a:chExt cx="20726400" cy="419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6400" cy="4190999"/>
            </a:xfrm>
            <a:custGeom>
              <a:avLst/>
              <a:gdLst/>
              <a:ahLst/>
              <a:cxnLst/>
              <a:rect l="l" t="t" r="r" b="b"/>
              <a:pathLst>
                <a:path w="20726400" h="4190999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CODE VERSE HACKATHON 2025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63138" y="390103"/>
            <a:ext cx="2392299" cy="1287267"/>
            <a:chOff x="0" y="0"/>
            <a:chExt cx="3189732" cy="1716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89732" cy="1716405"/>
            </a:xfrm>
            <a:custGeom>
              <a:avLst/>
              <a:gdLst/>
              <a:ahLst/>
              <a:cxnLst/>
              <a:rect l="l" t="t" r="r" b="b"/>
              <a:pathLst>
                <a:path w="3189732" h="1716405">
                  <a:moveTo>
                    <a:pt x="0" y="0"/>
                  </a:moveTo>
                  <a:lnTo>
                    <a:pt x="3189732" y="0"/>
                  </a:lnTo>
                  <a:lnTo>
                    <a:pt x="3189732" y="1716405"/>
                  </a:lnTo>
                  <a:lnTo>
                    <a:pt x="0" y="1716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0727" b="-6072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1781" y="390103"/>
            <a:ext cx="933831" cy="1277208"/>
            <a:chOff x="0" y="0"/>
            <a:chExt cx="1245108" cy="1702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r="-3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34114" y="2099547"/>
            <a:ext cx="16230600" cy="617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endParaRPr/>
          </a:p>
          <a:p>
            <a:pPr marL="862510" lvl="3" indent="-215628" algn="just">
              <a:lnSpc>
                <a:spcPts val="7920"/>
              </a:lnSpc>
              <a:buFont typeface="Arial"/>
              <a:buChar char="￭"/>
            </a:pPr>
            <a:r>
              <a:rPr lang="en-US" sz="3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 Title - Real-Time Weapon Detection: Enhancing Public Safety through AI-Powered Surveillance </a:t>
            </a:r>
          </a:p>
          <a:p>
            <a:pPr marL="888790" lvl="3" indent="-222197" algn="just">
              <a:lnSpc>
                <a:spcPts val="8160"/>
              </a:lnSpc>
              <a:buFont typeface="Arial"/>
              <a:buChar char="￭"/>
            </a:pPr>
            <a:r>
              <a:rPr lang="en-US" sz="3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Name - Team Diamonds</a:t>
            </a:r>
          </a:p>
          <a:p>
            <a:pPr marL="940918" lvl="3" indent="-235229" algn="just">
              <a:lnSpc>
                <a:spcPts val="8640"/>
              </a:lnSpc>
              <a:buFont typeface="Arial"/>
              <a:buChar char="￭"/>
            </a:pPr>
            <a:r>
              <a:rPr lang="en-US" sz="3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 - </a:t>
            </a:r>
          </a:p>
          <a:p>
            <a:pPr algn="just">
              <a:lnSpc>
                <a:spcPts val="8640"/>
              </a:lnSpc>
            </a:pPr>
            <a:r>
              <a:rPr lang="en-US" sz="3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3986591" y="6993255"/>
            <a:ext cx="9149906" cy="6088856"/>
            <a:chOff x="0" y="0"/>
            <a:chExt cx="12199874" cy="8118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689142" y="2788815"/>
            <a:ext cx="9149906" cy="6088856"/>
            <a:chOff x="0" y="0"/>
            <a:chExt cx="12199874" cy="8118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569212" y="6553249"/>
            <a:ext cx="5134444" cy="2833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9875" lvl="1" indent="-424937" algn="l">
              <a:lnSpc>
                <a:spcPts val="5510"/>
              </a:lnSpc>
              <a:buAutoNum type="arabicPeriod"/>
            </a:pPr>
            <a:r>
              <a:rPr lang="en-US" sz="3936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Onkar Takmoge</a:t>
            </a:r>
          </a:p>
          <a:p>
            <a:pPr marL="849875" lvl="1" indent="-424937" algn="l">
              <a:lnSpc>
                <a:spcPts val="5510"/>
              </a:lnSpc>
              <a:buAutoNum type="arabicPeriod"/>
            </a:pPr>
            <a:r>
              <a:rPr lang="en-US" sz="3936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Anas Pathan </a:t>
            </a:r>
          </a:p>
          <a:p>
            <a:pPr marL="849875" lvl="1" indent="-424937" algn="l">
              <a:lnSpc>
                <a:spcPts val="5510"/>
              </a:lnSpc>
              <a:buAutoNum type="arabicPeriod"/>
            </a:pPr>
            <a:r>
              <a:rPr lang="en-US" sz="3936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Aditya </a:t>
            </a:r>
            <a:r>
              <a:rPr lang="en-US" sz="3936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Gundeli</a:t>
            </a:r>
            <a:endParaRPr lang="en-US" sz="3936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849875" lvl="1" indent="-424937" algn="l">
              <a:lnSpc>
                <a:spcPts val="5510"/>
              </a:lnSpc>
              <a:spcBef>
                <a:spcPct val="0"/>
              </a:spcBef>
              <a:buAutoNum type="arabicPeriod"/>
            </a:pPr>
            <a:r>
              <a:rPr lang="en-US" sz="3936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Aryan Kota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1AB5FC-F45C-331D-3B09-7930FB0794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088" y="1753832"/>
            <a:ext cx="1751252" cy="17512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4163" y="-835515"/>
            <a:ext cx="15544800" cy="3143249"/>
            <a:chOff x="0" y="0"/>
            <a:chExt cx="20726400" cy="419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6400" cy="4190999"/>
            </a:xfrm>
            <a:custGeom>
              <a:avLst/>
              <a:gdLst/>
              <a:ahLst/>
              <a:cxnLst/>
              <a:rect l="l" t="t" r="r" b="b"/>
              <a:pathLst>
                <a:path w="20726400" h="4190999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IDEA TITLE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6552" y="273606"/>
            <a:ext cx="933831" cy="1277208"/>
            <a:chOff x="0" y="0"/>
            <a:chExt cx="1245108" cy="17029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986591" y="6993255"/>
            <a:ext cx="9149906" cy="6088856"/>
            <a:chOff x="0" y="0"/>
            <a:chExt cx="12199874" cy="8118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970409" y="452497"/>
            <a:ext cx="2392299" cy="1277208"/>
            <a:chOff x="0" y="0"/>
            <a:chExt cx="3189732" cy="1702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9732" cy="1702943"/>
            </a:xfrm>
            <a:custGeom>
              <a:avLst/>
              <a:gdLst/>
              <a:ahLst/>
              <a:cxnLst/>
              <a:rect l="l" t="t" r="r" b="b"/>
              <a:pathLst>
                <a:path w="3189732" h="1702943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601" b="-6160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9410700" y="1446038"/>
            <a:ext cx="7763638" cy="5109886"/>
          </a:xfrm>
          <a:custGeom>
            <a:avLst/>
            <a:gdLst/>
            <a:ahLst/>
            <a:cxnLst/>
            <a:rect l="l" t="t" r="r" b="b"/>
            <a:pathLst>
              <a:path w="7763638" h="5109886">
                <a:moveTo>
                  <a:pt x="0" y="0"/>
                </a:moveTo>
                <a:lnTo>
                  <a:pt x="7763638" y="0"/>
                </a:lnTo>
                <a:lnTo>
                  <a:pt x="7763638" y="5109886"/>
                </a:lnTo>
                <a:lnTo>
                  <a:pt x="0" y="510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33467" y="1832457"/>
            <a:ext cx="8410533" cy="4337047"/>
            <a:chOff x="0" y="0"/>
            <a:chExt cx="2215120" cy="11422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5120" cy="1142268"/>
            </a:xfrm>
            <a:custGeom>
              <a:avLst/>
              <a:gdLst/>
              <a:ahLst/>
              <a:cxnLst/>
              <a:rect l="l" t="t" r="r" b="b"/>
              <a:pathLst>
                <a:path w="2215120" h="1142268">
                  <a:moveTo>
                    <a:pt x="0" y="0"/>
                  </a:moveTo>
                  <a:lnTo>
                    <a:pt x="2215120" y="0"/>
                  </a:lnTo>
                  <a:lnTo>
                    <a:pt x="2215120" y="1142268"/>
                  </a:lnTo>
                  <a:lnTo>
                    <a:pt x="0" y="1142268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215120" cy="1218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3467" y="6624707"/>
            <a:ext cx="8813529" cy="3465931"/>
            <a:chOff x="0" y="0"/>
            <a:chExt cx="2321259" cy="912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21259" cy="912838"/>
            </a:xfrm>
            <a:custGeom>
              <a:avLst/>
              <a:gdLst/>
              <a:ahLst/>
              <a:cxnLst/>
              <a:rect l="l" t="t" r="r" b="b"/>
              <a:pathLst>
                <a:path w="2321259" h="912838">
                  <a:moveTo>
                    <a:pt x="0" y="0"/>
                  </a:moveTo>
                  <a:lnTo>
                    <a:pt x="2321259" y="0"/>
                  </a:lnTo>
                  <a:lnTo>
                    <a:pt x="2321259" y="912838"/>
                  </a:lnTo>
                  <a:lnTo>
                    <a:pt x="0" y="912838"/>
                  </a:lnTo>
                  <a:close/>
                </a:path>
              </a:pathLst>
            </a:custGeom>
            <a:solidFill>
              <a:srgbClr val="BCD3F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321259" cy="989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37522" y="6716329"/>
            <a:ext cx="6948617" cy="3317249"/>
            <a:chOff x="0" y="0"/>
            <a:chExt cx="1830089" cy="8736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30088" cy="873679"/>
            </a:xfrm>
            <a:custGeom>
              <a:avLst/>
              <a:gdLst/>
              <a:ahLst/>
              <a:cxnLst/>
              <a:rect l="l" t="t" r="r" b="b"/>
              <a:pathLst>
                <a:path w="1830088" h="873679">
                  <a:moveTo>
                    <a:pt x="0" y="0"/>
                  </a:moveTo>
                  <a:lnTo>
                    <a:pt x="1830088" y="0"/>
                  </a:lnTo>
                  <a:lnTo>
                    <a:pt x="1830088" y="873679"/>
                  </a:lnTo>
                  <a:lnTo>
                    <a:pt x="0" y="873679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830089" cy="949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65934" y="1019269"/>
            <a:ext cx="6784098" cy="1420871"/>
          </a:xfrm>
          <a:custGeom>
            <a:avLst/>
            <a:gdLst/>
            <a:ahLst/>
            <a:cxnLst/>
            <a:rect l="l" t="t" r="r" b="b"/>
            <a:pathLst>
              <a:path w="6784098" h="1420871">
                <a:moveTo>
                  <a:pt x="0" y="0"/>
                </a:moveTo>
                <a:lnTo>
                  <a:pt x="6784098" y="0"/>
                </a:lnTo>
                <a:lnTo>
                  <a:pt x="6784098" y="1420871"/>
                </a:lnTo>
                <a:lnTo>
                  <a:pt x="0" y="1420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39144" y="1091101"/>
            <a:ext cx="1281774" cy="1155927"/>
          </a:xfrm>
          <a:custGeom>
            <a:avLst/>
            <a:gdLst/>
            <a:ahLst/>
            <a:cxnLst/>
            <a:rect l="l" t="t" r="r" b="b"/>
            <a:pathLst>
              <a:path w="1281774" h="1155927">
                <a:moveTo>
                  <a:pt x="0" y="0"/>
                </a:moveTo>
                <a:lnTo>
                  <a:pt x="1281774" y="0"/>
                </a:lnTo>
                <a:lnTo>
                  <a:pt x="1281774" y="1155927"/>
                </a:lnTo>
                <a:lnTo>
                  <a:pt x="0" y="1155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80186" y="6132277"/>
            <a:ext cx="5616438" cy="1176314"/>
          </a:xfrm>
          <a:custGeom>
            <a:avLst/>
            <a:gdLst/>
            <a:ahLst/>
            <a:cxnLst/>
            <a:rect l="l" t="t" r="r" b="b"/>
            <a:pathLst>
              <a:path w="5616438" h="1176314">
                <a:moveTo>
                  <a:pt x="0" y="0"/>
                </a:moveTo>
                <a:lnTo>
                  <a:pt x="5616438" y="0"/>
                </a:lnTo>
                <a:lnTo>
                  <a:pt x="5616438" y="1176315"/>
                </a:lnTo>
                <a:lnTo>
                  <a:pt x="0" y="1176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80186" y="6387530"/>
            <a:ext cx="843786" cy="843786"/>
          </a:xfrm>
          <a:custGeom>
            <a:avLst/>
            <a:gdLst/>
            <a:ahLst/>
            <a:cxnLst/>
            <a:rect l="l" t="t" r="r" b="b"/>
            <a:pathLst>
              <a:path w="843786" h="843786">
                <a:moveTo>
                  <a:pt x="0" y="0"/>
                </a:moveTo>
                <a:lnTo>
                  <a:pt x="843786" y="0"/>
                </a:lnTo>
                <a:lnTo>
                  <a:pt x="843786" y="843785"/>
                </a:lnTo>
                <a:lnTo>
                  <a:pt x="0" y="843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565861" y="1791161"/>
            <a:ext cx="6974177" cy="2432244"/>
          </a:xfrm>
          <a:custGeom>
            <a:avLst/>
            <a:gdLst/>
            <a:ahLst/>
            <a:cxnLst/>
            <a:rect l="l" t="t" r="r" b="b"/>
            <a:pathLst>
              <a:path w="6974177" h="2432244">
                <a:moveTo>
                  <a:pt x="0" y="0"/>
                </a:moveTo>
                <a:lnTo>
                  <a:pt x="6974177" y="0"/>
                </a:lnTo>
                <a:lnTo>
                  <a:pt x="6974177" y="2432244"/>
                </a:lnTo>
                <a:lnTo>
                  <a:pt x="0" y="243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 flipH="1">
            <a:off x="11160211" y="7453460"/>
            <a:ext cx="0" cy="1925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>
            <a:off x="11160211" y="8091236"/>
            <a:ext cx="0" cy="2878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8" name="Group 28"/>
          <p:cNvGrpSpPr/>
          <p:nvPr/>
        </p:nvGrpSpPr>
        <p:grpSpPr>
          <a:xfrm>
            <a:off x="9757885" y="6641967"/>
            <a:ext cx="8109962" cy="3465972"/>
            <a:chOff x="0" y="0"/>
            <a:chExt cx="2135957" cy="91284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35957" cy="912849"/>
            </a:xfrm>
            <a:custGeom>
              <a:avLst/>
              <a:gdLst/>
              <a:ahLst/>
              <a:cxnLst/>
              <a:rect l="l" t="t" r="r" b="b"/>
              <a:pathLst>
                <a:path w="2135957" h="912849">
                  <a:moveTo>
                    <a:pt x="0" y="0"/>
                  </a:moveTo>
                  <a:lnTo>
                    <a:pt x="2135957" y="0"/>
                  </a:lnTo>
                  <a:lnTo>
                    <a:pt x="2135957" y="912849"/>
                  </a:lnTo>
                  <a:lnTo>
                    <a:pt x="0" y="912849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135957" cy="989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158039" y="7495749"/>
            <a:ext cx="894911" cy="894911"/>
          </a:xfrm>
          <a:custGeom>
            <a:avLst/>
            <a:gdLst/>
            <a:ahLst/>
            <a:cxnLst/>
            <a:rect l="l" t="t" r="r" b="b"/>
            <a:pathLst>
              <a:path w="894911" h="894911">
                <a:moveTo>
                  <a:pt x="0" y="0"/>
                </a:moveTo>
                <a:lnTo>
                  <a:pt x="894911" y="0"/>
                </a:lnTo>
                <a:lnTo>
                  <a:pt x="894911" y="894911"/>
                </a:lnTo>
                <a:lnTo>
                  <a:pt x="0" y="8949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449708" y="7397827"/>
            <a:ext cx="1079680" cy="1079680"/>
          </a:xfrm>
          <a:custGeom>
            <a:avLst/>
            <a:gdLst/>
            <a:ahLst/>
            <a:cxnLst/>
            <a:rect l="l" t="t" r="r" b="b"/>
            <a:pathLst>
              <a:path w="1079680" h="1079680">
                <a:moveTo>
                  <a:pt x="0" y="0"/>
                </a:moveTo>
                <a:lnTo>
                  <a:pt x="1079681" y="0"/>
                </a:lnTo>
                <a:lnTo>
                  <a:pt x="1079681" y="1079680"/>
                </a:lnTo>
                <a:lnTo>
                  <a:pt x="0" y="1079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680400" y="7530624"/>
            <a:ext cx="803959" cy="814086"/>
          </a:xfrm>
          <a:custGeom>
            <a:avLst/>
            <a:gdLst/>
            <a:ahLst/>
            <a:cxnLst/>
            <a:rect l="l" t="t" r="r" b="b"/>
            <a:pathLst>
              <a:path w="803959" h="814086">
                <a:moveTo>
                  <a:pt x="0" y="0"/>
                </a:moveTo>
                <a:lnTo>
                  <a:pt x="803960" y="0"/>
                </a:lnTo>
                <a:lnTo>
                  <a:pt x="803960" y="814086"/>
                </a:lnTo>
                <a:lnTo>
                  <a:pt x="0" y="8140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29" r="-629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305474" y="7555163"/>
            <a:ext cx="887406" cy="887406"/>
          </a:xfrm>
          <a:custGeom>
            <a:avLst/>
            <a:gdLst/>
            <a:ahLst/>
            <a:cxnLst/>
            <a:rect l="l" t="t" r="r" b="b"/>
            <a:pathLst>
              <a:path w="887406" h="887406">
                <a:moveTo>
                  <a:pt x="0" y="0"/>
                </a:moveTo>
                <a:lnTo>
                  <a:pt x="887406" y="0"/>
                </a:lnTo>
                <a:lnTo>
                  <a:pt x="887406" y="887406"/>
                </a:lnTo>
                <a:lnTo>
                  <a:pt x="0" y="8874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028725" y="7495749"/>
            <a:ext cx="883836" cy="883836"/>
          </a:xfrm>
          <a:custGeom>
            <a:avLst/>
            <a:gdLst/>
            <a:ahLst/>
            <a:cxnLst/>
            <a:rect l="l" t="t" r="r" b="b"/>
            <a:pathLst>
              <a:path w="883836" h="883836">
                <a:moveTo>
                  <a:pt x="0" y="0"/>
                </a:moveTo>
                <a:lnTo>
                  <a:pt x="883836" y="0"/>
                </a:lnTo>
                <a:lnTo>
                  <a:pt x="883836" y="883836"/>
                </a:lnTo>
                <a:lnTo>
                  <a:pt x="0" y="883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 flipV="1">
            <a:off x="10963421" y="7937667"/>
            <a:ext cx="486287" cy="254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12529389" y="7937667"/>
            <a:ext cx="628650" cy="5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V="1">
            <a:off x="13942798" y="7918618"/>
            <a:ext cx="737435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flipV="1">
            <a:off x="15526199" y="7937661"/>
            <a:ext cx="737435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Freeform 40"/>
          <p:cNvSpPr/>
          <p:nvPr/>
        </p:nvSpPr>
        <p:spPr>
          <a:xfrm>
            <a:off x="10101281" y="6555924"/>
            <a:ext cx="4856215" cy="882948"/>
          </a:xfrm>
          <a:custGeom>
            <a:avLst/>
            <a:gdLst/>
            <a:ahLst/>
            <a:cxnLst/>
            <a:rect l="l" t="t" r="r" b="b"/>
            <a:pathLst>
              <a:path w="4856215" h="882948">
                <a:moveTo>
                  <a:pt x="0" y="0"/>
                </a:moveTo>
                <a:lnTo>
                  <a:pt x="4856215" y="0"/>
                </a:lnTo>
                <a:lnTo>
                  <a:pt x="4856215" y="882948"/>
                </a:lnTo>
                <a:lnTo>
                  <a:pt x="0" y="882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2845499" y="1426988"/>
            <a:ext cx="4635631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/ Solution / Prototype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11150" y="2624731"/>
            <a:ext cx="8055167" cy="32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6" lvl="1" indent="-205103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AI-Powered Detection</a:t>
            </a: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deep learning (YOLOv8/YOLOv9) to automatically identify weapons (pistol, knife, rifle) from CCTV/IP camera feeds in real time.</a:t>
            </a:r>
          </a:p>
          <a:p>
            <a:pPr marL="410206" lvl="1" indent="-205103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Alerting System</a:t>
            </a: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Generate instant alerts with weapon type, confidence score, and snapshot, while reducing false positives through tracking and multi-frame confirmation.</a:t>
            </a:r>
          </a:p>
          <a:p>
            <a:pPr marL="410206" lvl="1" indent="-205103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Prototype Dashboard</a:t>
            </a:r>
            <a:r>
              <a:rPr lang="en-US" sz="1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working demo showcasing live video overlays, recent alert history, and real-time notifications (Slack/Telegram/Email) for security staff.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013468" y="6471285"/>
            <a:ext cx="345084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Approach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11349" y="7394317"/>
            <a:ext cx="8377955" cy="215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402" lvl="1" indent="-217701" algn="l">
              <a:lnSpc>
                <a:spcPts val="2823"/>
              </a:lnSpc>
              <a:buFont typeface="Arial"/>
              <a:buChar char="•"/>
            </a:pPr>
            <a:r>
              <a:rPr lang="en-US" sz="201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Weapon Detection Pipeline</a:t>
            </a:r>
            <a:r>
              <a:rPr lang="en-US" sz="20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Capture CCTV/IP feeds, preprocess frames, and detect weapons using YOLOv7/YOLOv8 models. </a:t>
            </a:r>
          </a:p>
          <a:p>
            <a:pPr marL="435402" lvl="1" indent="-217701" algn="l">
              <a:lnSpc>
                <a:spcPts val="2823"/>
              </a:lnSpc>
              <a:buFont typeface="Arial"/>
              <a:buChar char="•"/>
            </a:pPr>
            <a:r>
              <a:rPr lang="en-US" sz="201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Alerting</a:t>
            </a:r>
            <a:r>
              <a:rPr lang="en-US" sz="20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Apply tracking + multi-frame confirmation to minimize false positives and send real-time alerts with snapshots.</a:t>
            </a:r>
          </a:p>
          <a:p>
            <a:pPr marL="435402" lvl="1" indent="-217701" algn="l">
              <a:lnSpc>
                <a:spcPts val="2823"/>
              </a:lnSpc>
              <a:buFont typeface="Arial"/>
              <a:buChar char="•"/>
            </a:pPr>
            <a:r>
              <a:rPr lang="en-US" sz="201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Dashboard Integration</a:t>
            </a:r>
            <a:r>
              <a:rPr lang="en-US" sz="20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 a centralized interface to monitor live feeds, view alert history, and manage notifications.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57885" y="3158970"/>
            <a:ext cx="7307892" cy="301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Proactive Security: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Detects weapons instantly to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prevent threats before escalation.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Alerting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Multi-frame tracking ensures reliable alerts with minimal false positives.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Edge-Optimized &amp; Privacy-First: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Runs on Jetson/Coral with face blurring and on-prem deployment.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Scalable Integration</a:t>
            </a:r>
            <a:r>
              <a:rPr lang="en-US" sz="18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Easily connects with multiple cameras and existing security systems.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937522" y="8449301"/>
            <a:ext cx="975039" cy="90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</a:t>
            </a:r>
          </a:p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(from camera)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449708" y="8458826"/>
            <a:ext cx="1125102" cy="10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40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 </a:t>
            </a:r>
            <a:r>
              <a:rPr lang="en-US" sz="14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(Frame Extraction</a:t>
            </a:r>
          </a:p>
          <a:p>
            <a:pPr algn="ctr">
              <a:lnSpc>
                <a:spcPts val="1970"/>
              </a:lnSpc>
              <a:spcBef>
                <a:spcPct val="0"/>
              </a:spcBef>
            </a:pPr>
            <a:r>
              <a:rPr lang="en-US" sz="140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,Resizing) 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992807" y="2367490"/>
            <a:ext cx="4325696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Innovation &amp; Uniqueness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173918" y="8521791"/>
            <a:ext cx="1277896" cy="88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YOLOv8</a:t>
            </a:r>
          </a:p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(Weapon</a:t>
            </a:r>
          </a:p>
          <a:p>
            <a:pPr algn="ctr">
              <a:lnSpc>
                <a:spcPts val="2252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02075" y="8449301"/>
            <a:ext cx="1071896" cy="82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8"/>
              </a:lnSpc>
            </a:pPr>
            <a:r>
              <a:rPr lang="en-US" sz="152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Alert System</a:t>
            </a:r>
          </a:p>
          <a:p>
            <a:pPr algn="ctr">
              <a:lnSpc>
                <a:spcPts val="2138"/>
              </a:lnSpc>
            </a:pPr>
            <a:r>
              <a:rPr lang="en-US" sz="15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(Popup/slack</a:t>
            </a:r>
          </a:p>
          <a:p>
            <a:pPr algn="ctr">
              <a:lnSpc>
                <a:spcPts val="2138"/>
              </a:lnSpc>
              <a:spcBef>
                <a:spcPct val="0"/>
              </a:spcBef>
            </a:pPr>
            <a:r>
              <a:rPr lang="en-US" sz="15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Notificaton)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047865" y="8589671"/>
            <a:ext cx="1676548" cy="8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Update (Timestamp,Snapshot,Weapon Type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353128" y="6637689"/>
            <a:ext cx="3448947" cy="664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7"/>
              </a:lnSpc>
              <a:spcBef>
                <a:spcPct val="0"/>
              </a:spcBef>
            </a:pPr>
            <a:r>
              <a:rPr lang="en-US" sz="194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Flow of Construction </a:t>
            </a:r>
            <a:r>
              <a:rPr lang="en-US" sz="1948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Activitiest</a:t>
            </a:r>
            <a:r>
              <a:rPr lang="en-US" sz="194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 ML Model Used: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-292418"/>
            <a:ext cx="15544800" cy="3143249"/>
            <a:chOff x="0" y="0"/>
            <a:chExt cx="20726400" cy="419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6400" cy="4190999"/>
            </a:xfrm>
            <a:custGeom>
              <a:avLst/>
              <a:gdLst/>
              <a:ahLst/>
              <a:cxnLst/>
              <a:rect l="l" t="t" r="r" b="b"/>
              <a:pathLst>
                <a:path w="20726400" h="4190999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TECHNICAL APPROACH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7928" y="390103"/>
            <a:ext cx="933831" cy="1277208"/>
            <a:chOff x="0" y="0"/>
            <a:chExt cx="1245108" cy="17029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689142" y="2788815"/>
            <a:ext cx="9149906" cy="6088856"/>
            <a:chOff x="0" y="0"/>
            <a:chExt cx="12199874" cy="8118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986591" y="6993255"/>
            <a:ext cx="9149906" cy="6088856"/>
            <a:chOff x="0" y="0"/>
            <a:chExt cx="12199874" cy="81184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895675" y="390103"/>
            <a:ext cx="2392299" cy="1277208"/>
            <a:chOff x="0" y="0"/>
            <a:chExt cx="3189732" cy="1702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89732" cy="1702943"/>
            </a:xfrm>
            <a:custGeom>
              <a:avLst/>
              <a:gdLst/>
              <a:ahLst/>
              <a:cxnLst/>
              <a:rect l="l" t="t" r="r" b="b"/>
              <a:pathLst>
                <a:path w="3189732" h="1702943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601" b="-6160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66051" y="1947043"/>
            <a:ext cx="7772400" cy="7772400"/>
          </a:xfrm>
          <a:custGeom>
            <a:avLst/>
            <a:gdLst/>
            <a:ahLst/>
            <a:cxnLst/>
            <a:rect l="l" t="t" r="r" b="b"/>
            <a:pathLst>
              <a:path w="7772400" h="7772400">
                <a:moveTo>
                  <a:pt x="0" y="0"/>
                </a:moveTo>
                <a:lnTo>
                  <a:pt x="7772400" y="0"/>
                </a:lnTo>
                <a:lnTo>
                  <a:pt x="7772400" y="7772400"/>
                </a:lnTo>
                <a:lnTo>
                  <a:pt x="0" y="777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79205" y="4400537"/>
            <a:ext cx="5093145" cy="3713366"/>
          </a:xfrm>
          <a:custGeom>
            <a:avLst/>
            <a:gdLst/>
            <a:ahLst/>
            <a:cxnLst/>
            <a:rect l="l" t="t" r="r" b="b"/>
            <a:pathLst>
              <a:path w="5093145" h="3713366">
                <a:moveTo>
                  <a:pt x="0" y="0"/>
                </a:moveTo>
                <a:lnTo>
                  <a:pt x="5093145" y="0"/>
                </a:lnTo>
                <a:lnTo>
                  <a:pt x="5093145" y="3713366"/>
                </a:lnTo>
                <a:lnTo>
                  <a:pt x="0" y="3713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144000" y="1991578"/>
            <a:ext cx="8587369" cy="4033952"/>
            <a:chOff x="0" y="0"/>
            <a:chExt cx="2261694" cy="1062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61694" cy="1062440"/>
            </a:xfrm>
            <a:custGeom>
              <a:avLst/>
              <a:gdLst/>
              <a:ahLst/>
              <a:cxnLst/>
              <a:rect l="l" t="t" r="r" b="b"/>
              <a:pathLst>
                <a:path w="2261694" h="1062440">
                  <a:moveTo>
                    <a:pt x="0" y="0"/>
                  </a:moveTo>
                  <a:lnTo>
                    <a:pt x="2261694" y="0"/>
                  </a:lnTo>
                  <a:lnTo>
                    <a:pt x="2261694" y="1062440"/>
                  </a:lnTo>
                  <a:lnTo>
                    <a:pt x="0" y="1062440"/>
                  </a:lnTo>
                  <a:close/>
                </a:path>
              </a:pathLst>
            </a:custGeom>
            <a:solidFill>
              <a:srgbClr val="F5F3F5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261694" cy="1138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04114" y="6212685"/>
            <a:ext cx="8587369" cy="3462223"/>
            <a:chOff x="0" y="0"/>
            <a:chExt cx="2261694" cy="9118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61694" cy="911861"/>
            </a:xfrm>
            <a:custGeom>
              <a:avLst/>
              <a:gdLst/>
              <a:ahLst/>
              <a:cxnLst/>
              <a:rect l="l" t="t" r="r" b="b"/>
              <a:pathLst>
                <a:path w="2261694" h="911861">
                  <a:moveTo>
                    <a:pt x="0" y="0"/>
                  </a:moveTo>
                  <a:lnTo>
                    <a:pt x="2261694" y="0"/>
                  </a:lnTo>
                  <a:lnTo>
                    <a:pt x="2261694" y="911861"/>
                  </a:lnTo>
                  <a:lnTo>
                    <a:pt x="0" y="911861"/>
                  </a:lnTo>
                  <a:close/>
                </a:path>
              </a:pathLst>
            </a:custGeom>
            <a:solidFill>
              <a:srgbClr val="F5F3F5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2261694" cy="98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2014124" y="2292510"/>
            <a:ext cx="1860615" cy="896757"/>
          </a:xfrm>
          <a:custGeom>
            <a:avLst/>
            <a:gdLst/>
            <a:ahLst/>
            <a:cxnLst/>
            <a:rect l="l" t="t" r="r" b="b"/>
            <a:pathLst>
              <a:path w="1860615" h="896757">
                <a:moveTo>
                  <a:pt x="0" y="0"/>
                </a:moveTo>
                <a:lnTo>
                  <a:pt x="1860616" y="0"/>
                </a:lnTo>
                <a:lnTo>
                  <a:pt x="1860616" y="896758"/>
                </a:lnTo>
                <a:lnTo>
                  <a:pt x="0" y="8967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25" t="-18338" r="-222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505116" y="4008554"/>
            <a:ext cx="1856119" cy="1856119"/>
          </a:xfrm>
          <a:custGeom>
            <a:avLst/>
            <a:gdLst/>
            <a:ahLst/>
            <a:cxnLst/>
            <a:rect l="l" t="t" r="r" b="b"/>
            <a:pathLst>
              <a:path w="1856119" h="1856119">
                <a:moveTo>
                  <a:pt x="0" y="0"/>
                </a:moveTo>
                <a:lnTo>
                  <a:pt x="1856119" y="0"/>
                </a:lnTo>
                <a:lnTo>
                  <a:pt x="1856119" y="1856119"/>
                </a:lnTo>
                <a:lnTo>
                  <a:pt x="0" y="1856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505116" y="2292510"/>
            <a:ext cx="2446830" cy="1223415"/>
          </a:xfrm>
          <a:custGeom>
            <a:avLst/>
            <a:gdLst/>
            <a:ahLst/>
            <a:cxnLst/>
            <a:rect l="l" t="t" r="r" b="b"/>
            <a:pathLst>
              <a:path w="2446830" h="1223415">
                <a:moveTo>
                  <a:pt x="0" y="0"/>
                </a:moveTo>
                <a:lnTo>
                  <a:pt x="2446830" y="0"/>
                </a:lnTo>
                <a:lnTo>
                  <a:pt x="2446830" y="1223415"/>
                </a:lnTo>
                <a:lnTo>
                  <a:pt x="0" y="12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752425" y="4039984"/>
            <a:ext cx="1824689" cy="1824689"/>
          </a:xfrm>
          <a:custGeom>
            <a:avLst/>
            <a:gdLst/>
            <a:ahLst/>
            <a:cxnLst/>
            <a:rect l="l" t="t" r="r" b="b"/>
            <a:pathLst>
              <a:path w="1824689" h="1824689">
                <a:moveTo>
                  <a:pt x="0" y="0"/>
                </a:moveTo>
                <a:lnTo>
                  <a:pt x="1824688" y="0"/>
                </a:lnTo>
                <a:lnTo>
                  <a:pt x="1824688" y="1824689"/>
                </a:lnTo>
                <a:lnTo>
                  <a:pt x="0" y="1824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641358" y="4008554"/>
            <a:ext cx="1856119" cy="1856119"/>
          </a:xfrm>
          <a:custGeom>
            <a:avLst/>
            <a:gdLst/>
            <a:ahLst/>
            <a:cxnLst/>
            <a:rect l="l" t="t" r="r" b="b"/>
            <a:pathLst>
              <a:path w="1856119" h="1856119">
                <a:moveTo>
                  <a:pt x="0" y="0"/>
                </a:moveTo>
                <a:lnTo>
                  <a:pt x="1856119" y="0"/>
                </a:lnTo>
                <a:lnTo>
                  <a:pt x="1856119" y="1856119"/>
                </a:lnTo>
                <a:lnTo>
                  <a:pt x="0" y="1856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64095" y="2292510"/>
            <a:ext cx="2313019" cy="1486440"/>
          </a:xfrm>
          <a:custGeom>
            <a:avLst/>
            <a:gdLst/>
            <a:ahLst/>
            <a:cxnLst/>
            <a:rect l="l" t="t" r="r" b="b"/>
            <a:pathLst>
              <a:path w="2313019" h="1486440">
                <a:moveTo>
                  <a:pt x="0" y="0"/>
                </a:moveTo>
                <a:lnTo>
                  <a:pt x="2313018" y="0"/>
                </a:lnTo>
                <a:lnTo>
                  <a:pt x="2313018" y="1486440"/>
                </a:lnTo>
                <a:lnTo>
                  <a:pt x="0" y="14864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474" b="-474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874740" y="2292510"/>
            <a:ext cx="1389355" cy="1389355"/>
          </a:xfrm>
          <a:custGeom>
            <a:avLst/>
            <a:gdLst/>
            <a:ahLst/>
            <a:cxnLst/>
            <a:rect l="l" t="t" r="r" b="b"/>
            <a:pathLst>
              <a:path w="1389355" h="1389355">
                <a:moveTo>
                  <a:pt x="0" y="0"/>
                </a:moveTo>
                <a:lnTo>
                  <a:pt x="1389355" y="0"/>
                </a:lnTo>
                <a:lnTo>
                  <a:pt x="1389355" y="1389355"/>
                </a:lnTo>
                <a:lnTo>
                  <a:pt x="0" y="13893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612996" y="4039984"/>
            <a:ext cx="1824689" cy="1824689"/>
          </a:xfrm>
          <a:custGeom>
            <a:avLst/>
            <a:gdLst/>
            <a:ahLst/>
            <a:cxnLst/>
            <a:rect l="l" t="t" r="r" b="b"/>
            <a:pathLst>
              <a:path w="1824689" h="1824689">
                <a:moveTo>
                  <a:pt x="0" y="0"/>
                </a:moveTo>
                <a:lnTo>
                  <a:pt x="1824688" y="0"/>
                </a:lnTo>
                <a:lnTo>
                  <a:pt x="1824688" y="1824689"/>
                </a:lnTo>
                <a:lnTo>
                  <a:pt x="0" y="1824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014124" y="3100198"/>
            <a:ext cx="1860615" cy="930308"/>
          </a:xfrm>
          <a:custGeom>
            <a:avLst/>
            <a:gdLst/>
            <a:ahLst/>
            <a:cxnLst/>
            <a:rect l="l" t="t" r="r" b="b"/>
            <a:pathLst>
              <a:path w="1860615" h="930308">
                <a:moveTo>
                  <a:pt x="0" y="0"/>
                </a:moveTo>
                <a:lnTo>
                  <a:pt x="1860616" y="0"/>
                </a:lnTo>
                <a:lnTo>
                  <a:pt x="1860616" y="930308"/>
                </a:lnTo>
                <a:lnTo>
                  <a:pt x="0" y="93030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144000" y="6274897"/>
            <a:ext cx="8587369" cy="3357911"/>
          </a:xfrm>
          <a:custGeom>
            <a:avLst/>
            <a:gdLst/>
            <a:ahLst/>
            <a:cxnLst/>
            <a:rect l="l" t="t" r="r" b="b"/>
            <a:pathLst>
              <a:path w="8587369" h="3357911">
                <a:moveTo>
                  <a:pt x="0" y="0"/>
                </a:moveTo>
                <a:lnTo>
                  <a:pt x="8587368" y="0"/>
                </a:lnTo>
                <a:lnTo>
                  <a:pt x="8587368" y="3357911"/>
                </a:lnTo>
                <a:lnTo>
                  <a:pt x="0" y="33579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8569" b="-18569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59143" y="2085894"/>
            <a:ext cx="6933269" cy="679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⚙️ Methodology</a:t>
            </a:r>
          </a:p>
          <a:p>
            <a:pPr algn="l">
              <a:lnSpc>
                <a:spcPts val="2687"/>
              </a:lnSpc>
            </a:pPr>
            <a:endParaRPr lang="en-US" sz="35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414512" lvl="1" indent="-207256" algn="l">
              <a:lnSpc>
                <a:spcPts val="2687"/>
              </a:lnSpc>
              <a:buAutoNum type="arabicPeriod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Preparation</a:t>
            </a:r>
          </a:p>
          <a:p>
            <a:pPr marL="829023" lvl="2" indent="-276341" algn="l">
              <a:lnSpc>
                <a:spcPts val="2687"/>
              </a:lnSpc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Collect CCTV images/videos (weapons + non-weapons)</a:t>
            </a:r>
          </a:p>
          <a:p>
            <a:pPr marL="829023" lvl="2" indent="-276341" algn="l">
              <a:lnSpc>
                <a:spcPts val="2687"/>
              </a:lnSpc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Clean &amp; preprocess (resize, enhance, noise removal)</a:t>
            </a:r>
          </a:p>
          <a:p>
            <a:pPr marL="829023" lvl="2" indent="-276341" algn="l">
              <a:lnSpc>
                <a:spcPts val="2687"/>
              </a:lnSpc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Annotate weapons (guns, knives, rifles)</a:t>
            </a:r>
          </a:p>
          <a:p>
            <a:pPr marL="829023" lvl="2" indent="-276341" algn="l">
              <a:lnSpc>
                <a:spcPts val="2687"/>
              </a:lnSpc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Split into Train / Validation / Test sets</a:t>
            </a:r>
          </a:p>
          <a:p>
            <a:pPr marL="414512" lvl="1" indent="-207256" algn="l">
              <a:lnSpc>
                <a:spcPts val="2687"/>
              </a:lnSpc>
              <a:buAutoNum type="arabicPeriod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Development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 YOLOv7/YOLOv8 with transfer learning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Apply augmentation (low-light, occlusion, scaling)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Validate using mAP, Precision, Recall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Optimize &amp; Quantize for edge devices (INT8/TensorRT)</a:t>
            </a:r>
          </a:p>
          <a:p>
            <a:pPr marL="414512" lvl="1" indent="-207256" algn="l">
              <a:lnSpc>
                <a:spcPts val="2687"/>
              </a:lnSpc>
              <a:spcBef>
                <a:spcPct val="0"/>
              </a:spcBef>
              <a:buAutoNum type="arabicPeriod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Integration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Connect to CCTV/IP camera feed (RTSP)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detection + object tracking (avoid duplicate alerts)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Dashboard with live feed, alerts, snapshots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Multi-channel alerts (popup, email, Telegram/Slack)</a:t>
            </a:r>
          </a:p>
          <a:p>
            <a:pPr marL="829023" lvl="2" indent="-276341" algn="l">
              <a:lnSpc>
                <a:spcPts val="2687"/>
              </a:lnSpc>
              <a:spcBef>
                <a:spcPct val="0"/>
              </a:spcBef>
              <a:buFont typeface="Arial"/>
              <a:buChar char="⚬"/>
            </a:pPr>
            <a:r>
              <a:rPr lang="en-US" sz="19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Night Mode for low-light conditions</a:t>
            </a:r>
          </a:p>
          <a:p>
            <a:pPr algn="l">
              <a:lnSpc>
                <a:spcPts val="2687"/>
              </a:lnSpc>
              <a:spcBef>
                <a:spcPct val="0"/>
              </a:spcBef>
            </a:pPr>
            <a:endParaRPr lang="en-US" sz="1919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-1115493"/>
            <a:ext cx="15544800" cy="3143249"/>
            <a:chOff x="0" y="0"/>
            <a:chExt cx="20726400" cy="419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6400" cy="4190999"/>
            </a:xfrm>
            <a:custGeom>
              <a:avLst/>
              <a:gdLst/>
              <a:ahLst/>
              <a:cxnLst/>
              <a:rect l="l" t="t" r="r" b="b"/>
              <a:pathLst>
                <a:path w="20726400" h="4190999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TECHNICAL APPROACH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1710" y="2169751"/>
            <a:ext cx="17364581" cy="7963880"/>
            <a:chOff x="0" y="0"/>
            <a:chExt cx="4573387" cy="2097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73388" cy="2097483"/>
            </a:xfrm>
            <a:custGeom>
              <a:avLst/>
              <a:gdLst/>
              <a:ahLst/>
              <a:cxnLst/>
              <a:rect l="l" t="t" r="r" b="b"/>
              <a:pathLst>
                <a:path w="4573388" h="2097483">
                  <a:moveTo>
                    <a:pt x="0" y="0"/>
                  </a:moveTo>
                  <a:lnTo>
                    <a:pt x="4573388" y="0"/>
                  </a:lnTo>
                  <a:lnTo>
                    <a:pt x="4573388" y="2097483"/>
                  </a:lnTo>
                  <a:lnTo>
                    <a:pt x="0" y="2097483"/>
                  </a:lnTo>
                  <a:close/>
                </a:path>
              </a:pathLst>
            </a:custGeom>
            <a:gradFill rotWithShape="1">
              <a:gsLst>
                <a:gs pos="0">
                  <a:srgbClr val="E9D38F">
                    <a:alpha val="100000"/>
                  </a:srgbClr>
                </a:gs>
                <a:gs pos="100000">
                  <a:srgbClr val="FFF7DE">
                    <a:alpha val="100000"/>
                  </a:srgbClr>
                </a:gs>
              </a:gsLst>
              <a:lin ang="5400000"/>
            </a:gradFill>
            <a:ln w="38100" cap="sq">
              <a:solidFill>
                <a:srgbClr val="16111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573387" cy="2173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14141" y="2113482"/>
            <a:ext cx="2798646" cy="1865764"/>
          </a:xfrm>
          <a:custGeom>
            <a:avLst/>
            <a:gdLst/>
            <a:ahLst/>
            <a:cxnLst/>
            <a:rect l="l" t="t" r="r" b="b"/>
            <a:pathLst>
              <a:path w="2798646" h="1865764">
                <a:moveTo>
                  <a:pt x="0" y="0"/>
                </a:moveTo>
                <a:lnTo>
                  <a:pt x="2798646" y="0"/>
                </a:lnTo>
                <a:lnTo>
                  <a:pt x="2798646" y="1865764"/>
                </a:lnTo>
                <a:lnTo>
                  <a:pt x="0" y="186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03759" y="2528385"/>
            <a:ext cx="1188290" cy="1188290"/>
          </a:xfrm>
          <a:custGeom>
            <a:avLst/>
            <a:gdLst/>
            <a:ahLst/>
            <a:cxnLst/>
            <a:rect l="l" t="t" r="r" b="b"/>
            <a:pathLst>
              <a:path w="1188290" h="1188290">
                <a:moveTo>
                  <a:pt x="0" y="0"/>
                </a:moveTo>
                <a:lnTo>
                  <a:pt x="1188290" y="0"/>
                </a:lnTo>
                <a:lnTo>
                  <a:pt x="1188290" y="1188290"/>
                </a:lnTo>
                <a:lnTo>
                  <a:pt x="0" y="1188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0" name="Freeform 10"/>
          <p:cNvSpPr/>
          <p:nvPr/>
        </p:nvSpPr>
        <p:spPr>
          <a:xfrm>
            <a:off x="6915167" y="2451884"/>
            <a:ext cx="1341292" cy="1341292"/>
          </a:xfrm>
          <a:custGeom>
            <a:avLst/>
            <a:gdLst/>
            <a:ahLst/>
            <a:cxnLst/>
            <a:rect l="l" t="t" r="r" b="b"/>
            <a:pathLst>
              <a:path w="1341292" h="1341292">
                <a:moveTo>
                  <a:pt x="0" y="0"/>
                </a:moveTo>
                <a:lnTo>
                  <a:pt x="1341292" y="0"/>
                </a:lnTo>
                <a:lnTo>
                  <a:pt x="1341292" y="1341292"/>
                </a:lnTo>
                <a:lnTo>
                  <a:pt x="0" y="134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94783" y="2490135"/>
            <a:ext cx="1264791" cy="1264791"/>
          </a:xfrm>
          <a:custGeom>
            <a:avLst/>
            <a:gdLst/>
            <a:ahLst/>
            <a:cxnLst/>
            <a:rect l="l" t="t" r="r" b="b"/>
            <a:pathLst>
              <a:path w="1264791" h="1264791">
                <a:moveTo>
                  <a:pt x="0" y="0"/>
                </a:moveTo>
                <a:lnTo>
                  <a:pt x="1264791" y="0"/>
                </a:lnTo>
                <a:lnTo>
                  <a:pt x="1264791" y="1264791"/>
                </a:lnTo>
                <a:lnTo>
                  <a:pt x="0" y="1264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4920" y="2545831"/>
            <a:ext cx="1118754" cy="1118754"/>
          </a:xfrm>
          <a:custGeom>
            <a:avLst/>
            <a:gdLst/>
            <a:ahLst/>
            <a:cxnLst/>
            <a:rect l="l" t="t" r="r" b="b"/>
            <a:pathLst>
              <a:path w="1118754" h="1118754">
                <a:moveTo>
                  <a:pt x="0" y="0"/>
                </a:moveTo>
                <a:lnTo>
                  <a:pt x="1118754" y="0"/>
                </a:lnTo>
                <a:lnTo>
                  <a:pt x="1118754" y="1118754"/>
                </a:lnTo>
                <a:lnTo>
                  <a:pt x="0" y="1118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84847" y="2442690"/>
            <a:ext cx="1341292" cy="1341292"/>
          </a:xfrm>
          <a:custGeom>
            <a:avLst/>
            <a:gdLst/>
            <a:ahLst/>
            <a:cxnLst/>
            <a:rect l="l" t="t" r="r" b="b"/>
            <a:pathLst>
              <a:path w="1341292" h="1341292">
                <a:moveTo>
                  <a:pt x="0" y="0"/>
                </a:moveTo>
                <a:lnTo>
                  <a:pt x="1341292" y="0"/>
                </a:lnTo>
                <a:lnTo>
                  <a:pt x="1341292" y="1341292"/>
                </a:lnTo>
                <a:lnTo>
                  <a:pt x="0" y="134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32437" y="3962655"/>
            <a:ext cx="2706151" cy="2706151"/>
          </a:xfrm>
          <a:custGeom>
            <a:avLst/>
            <a:gdLst/>
            <a:ahLst/>
            <a:cxnLst/>
            <a:rect l="l" t="t" r="r" b="b"/>
            <a:pathLst>
              <a:path w="2706151" h="2706151">
                <a:moveTo>
                  <a:pt x="0" y="0"/>
                </a:moveTo>
                <a:lnTo>
                  <a:pt x="2706151" y="0"/>
                </a:lnTo>
                <a:lnTo>
                  <a:pt x="2706151" y="2706151"/>
                </a:lnTo>
                <a:lnTo>
                  <a:pt x="0" y="2706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57877" y="7570137"/>
            <a:ext cx="1558408" cy="1558408"/>
          </a:xfrm>
          <a:custGeom>
            <a:avLst/>
            <a:gdLst/>
            <a:ahLst/>
            <a:cxnLst/>
            <a:rect l="l" t="t" r="r" b="b"/>
            <a:pathLst>
              <a:path w="1558408" h="1558408">
                <a:moveTo>
                  <a:pt x="0" y="0"/>
                </a:moveTo>
                <a:lnTo>
                  <a:pt x="1558409" y="0"/>
                </a:lnTo>
                <a:lnTo>
                  <a:pt x="1558409" y="1558408"/>
                </a:lnTo>
                <a:lnTo>
                  <a:pt x="0" y="155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66869" y="4581694"/>
            <a:ext cx="992705" cy="1772688"/>
          </a:xfrm>
          <a:custGeom>
            <a:avLst/>
            <a:gdLst/>
            <a:ahLst/>
            <a:cxnLst/>
            <a:rect l="l" t="t" r="r" b="b"/>
            <a:pathLst>
              <a:path w="992705" h="1772688">
                <a:moveTo>
                  <a:pt x="0" y="0"/>
                </a:moveTo>
                <a:lnTo>
                  <a:pt x="992705" y="0"/>
                </a:lnTo>
                <a:lnTo>
                  <a:pt x="992705" y="1772688"/>
                </a:lnTo>
                <a:lnTo>
                  <a:pt x="0" y="1772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46741" y="7741792"/>
            <a:ext cx="2693534" cy="1346767"/>
          </a:xfrm>
          <a:custGeom>
            <a:avLst/>
            <a:gdLst/>
            <a:ahLst/>
            <a:cxnLst/>
            <a:rect l="l" t="t" r="r" b="b"/>
            <a:pathLst>
              <a:path w="2693534" h="1346767">
                <a:moveTo>
                  <a:pt x="0" y="0"/>
                </a:moveTo>
                <a:lnTo>
                  <a:pt x="2693534" y="0"/>
                </a:lnTo>
                <a:lnTo>
                  <a:pt x="2693534" y="1346767"/>
                </a:lnTo>
                <a:lnTo>
                  <a:pt x="0" y="13467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200694" y="4780445"/>
            <a:ext cx="2476468" cy="5197379"/>
          </a:xfrm>
          <a:custGeom>
            <a:avLst/>
            <a:gdLst/>
            <a:ahLst/>
            <a:cxnLst/>
            <a:rect l="l" t="t" r="r" b="b"/>
            <a:pathLst>
              <a:path w="2476468" h="5197379">
                <a:moveTo>
                  <a:pt x="0" y="0"/>
                </a:moveTo>
                <a:lnTo>
                  <a:pt x="2476468" y="0"/>
                </a:lnTo>
                <a:lnTo>
                  <a:pt x="2476468" y="5197379"/>
                </a:lnTo>
                <a:lnTo>
                  <a:pt x="0" y="5197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2947" r="-76793" b="-2681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875074" y="6354382"/>
            <a:ext cx="1082405" cy="1082405"/>
          </a:xfrm>
          <a:custGeom>
            <a:avLst/>
            <a:gdLst/>
            <a:ahLst/>
            <a:cxnLst/>
            <a:rect l="l" t="t" r="r" b="b"/>
            <a:pathLst>
              <a:path w="1082405" h="1082405">
                <a:moveTo>
                  <a:pt x="0" y="0"/>
                </a:moveTo>
                <a:lnTo>
                  <a:pt x="1082405" y="0"/>
                </a:lnTo>
                <a:lnTo>
                  <a:pt x="1082405" y="1082405"/>
                </a:lnTo>
                <a:lnTo>
                  <a:pt x="0" y="1082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013584" y="4836429"/>
            <a:ext cx="834754" cy="834754"/>
          </a:xfrm>
          <a:custGeom>
            <a:avLst/>
            <a:gdLst/>
            <a:ahLst/>
            <a:cxnLst/>
            <a:rect l="l" t="t" r="r" b="b"/>
            <a:pathLst>
              <a:path w="834754" h="834754">
                <a:moveTo>
                  <a:pt x="0" y="0"/>
                </a:moveTo>
                <a:lnTo>
                  <a:pt x="834754" y="0"/>
                </a:lnTo>
                <a:lnTo>
                  <a:pt x="834754" y="834754"/>
                </a:lnTo>
                <a:lnTo>
                  <a:pt x="0" y="8347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1237" y="4673154"/>
            <a:ext cx="2427670" cy="5094967"/>
          </a:xfrm>
          <a:custGeom>
            <a:avLst/>
            <a:gdLst/>
            <a:ahLst/>
            <a:cxnLst/>
            <a:rect l="l" t="t" r="r" b="b"/>
            <a:pathLst>
              <a:path w="2427670" h="5094967">
                <a:moveTo>
                  <a:pt x="0" y="0"/>
                </a:moveTo>
                <a:lnTo>
                  <a:pt x="2427670" y="0"/>
                </a:lnTo>
                <a:lnTo>
                  <a:pt x="2427670" y="5094966"/>
                </a:lnTo>
                <a:lnTo>
                  <a:pt x="0" y="50949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2947" r="-76793" b="-2681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901274" y="4836429"/>
            <a:ext cx="996703" cy="996703"/>
          </a:xfrm>
          <a:custGeom>
            <a:avLst/>
            <a:gdLst/>
            <a:ahLst/>
            <a:cxnLst/>
            <a:rect l="l" t="t" r="r" b="b"/>
            <a:pathLst>
              <a:path w="996703" h="996703">
                <a:moveTo>
                  <a:pt x="0" y="0"/>
                </a:moveTo>
                <a:lnTo>
                  <a:pt x="996703" y="0"/>
                </a:lnTo>
                <a:lnTo>
                  <a:pt x="996703" y="996703"/>
                </a:lnTo>
                <a:lnTo>
                  <a:pt x="0" y="99670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861624" y="6383501"/>
            <a:ext cx="1260078" cy="1260078"/>
          </a:xfrm>
          <a:custGeom>
            <a:avLst/>
            <a:gdLst/>
            <a:ahLst/>
            <a:cxnLst/>
            <a:rect l="l" t="t" r="r" b="b"/>
            <a:pathLst>
              <a:path w="1260078" h="1260078">
                <a:moveTo>
                  <a:pt x="0" y="0"/>
                </a:moveTo>
                <a:lnTo>
                  <a:pt x="1260078" y="0"/>
                </a:lnTo>
                <a:lnTo>
                  <a:pt x="1260078" y="1260078"/>
                </a:lnTo>
                <a:lnTo>
                  <a:pt x="0" y="1260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957708" y="8173236"/>
            <a:ext cx="883836" cy="883836"/>
          </a:xfrm>
          <a:custGeom>
            <a:avLst/>
            <a:gdLst/>
            <a:ahLst/>
            <a:cxnLst/>
            <a:rect l="l" t="t" r="r" b="b"/>
            <a:pathLst>
              <a:path w="883836" h="883836">
                <a:moveTo>
                  <a:pt x="0" y="0"/>
                </a:moveTo>
                <a:lnTo>
                  <a:pt x="883836" y="0"/>
                </a:lnTo>
                <a:lnTo>
                  <a:pt x="883836" y="883836"/>
                </a:lnTo>
                <a:lnTo>
                  <a:pt x="0" y="883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09599" y="2386325"/>
            <a:ext cx="2212638" cy="1472410"/>
          </a:xfrm>
          <a:custGeom>
            <a:avLst/>
            <a:gdLst/>
            <a:ahLst/>
            <a:cxnLst/>
            <a:rect l="l" t="t" r="r" b="b"/>
            <a:pathLst>
              <a:path w="2212638" h="1472410">
                <a:moveTo>
                  <a:pt x="0" y="0"/>
                </a:moveTo>
                <a:lnTo>
                  <a:pt x="2212638" y="0"/>
                </a:lnTo>
                <a:lnTo>
                  <a:pt x="2212638" y="1472410"/>
                </a:lnTo>
                <a:lnTo>
                  <a:pt x="0" y="147241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903287" y="3793176"/>
            <a:ext cx="1989233" cy="604003"/>
          </a:xfrm>
          <a:custGeom>
            <a:avLst/>
            <a:gdLst/>
            <a:ahLst/>
            <a:cxnLst/>
            <a:rect l="l" t="t" r="r" b="b"/>
            <a:pathLst>
              <a:path w="1989233" h="604003">
                <a:moveTo>
                  <a:pt x="0" y="0"/>
                </a:moveTo>
                <a:lnTo>
                  <a:pt x="1989233" y="0"/>
                </a:lnTo>
                <a:lnTo>
                  <a:pt x="1989233" y="604003"/>
                </a:lnTo>
                <a:lnTo>
                  <a:pt x="0" y="6040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30337" y="3836597"/>
            <a:ext cx="1830369" cy="555767"/>
          </a:xfrm>
          <a:custGeom>
            <a:avLst/>
            <a:gdLst/>
            <a:ahLst/>
            <a:cxnLst/>
            <a:rect l="l" t="t" r="r" b="b"/>
            <a:pathLst>
              <a:path w="1830369" h="555767">
                <a:moveTo>
                  <a:pt x="0" y="0"/>
                </a:moveTo>
                <a:lnTo>
                  <a:pt x="1830368" y="0"/>
                </a:lnTo>
                <a:lnTo>
                  <a:pt x="1830368" y="555767"/>
                </a:lnTo>
                <a:lnTo>
                  <a:pt x="0" y="5557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392895" y="3841413"/>
            <a:ext cx="1830369" cy="555767"/>
          </a:xfrm>
          <a:custGeom>
            <a:avLst/>
            <a:gdLst/>
            <a:ahLst/>
            <a:cxnLst/>
            <a:rect l="l" t="t" r="r" b="b"/>
            <a:pathLst>
              <a:path w="1830369" h="555767">
                <a:moveTo>
                  <a:pt x="0" y="0"/>
                </a:moveTo>
                <a:lnTo>
                  <a:pt x="1830369" y="0"/>
                </a:lnTo>
                <a:lnTo>
                  <a:pt x="1830369" y="555766"/>
                </a:lnTo>
                <a:lnTo>
                  <a:pt x="0" y="5557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682477" y="3792060"/>
            <a:ext cx="1251205" cy="6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</a:t>
            </a:r>
          </a:p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Splitting</a:t>
            </a:r>
          </a:p>
        </p:txBody>
      </p:sp>
      <p:sp>
        <p:nvSpPr>
          <p:cNvPr id="30" name="Freeform 30"/>
          <p:cNvSpPr/>
          <p:nvPr/>
        </p:nvSpPr>
        <p:spPr>
          <a:xfrm>
            <a:off x="12480564" y="3838264"/>
            <a:ext cx="1692249" cy="513828"/>
          </a:xfrm>
          <a:custGeom>
            <a:avLst/>
            <a:gdLst/>
            <a:ahLst/>
            <a:cxnLst/>
            <a:rect l="l" t="t" r="r" b="b"/>
            <a:pathLst>
              <a:path w="1692249" h="513828">
                <a:moveTo>
                  <a:pt x="0" y="0"/>
                </a:moveTo>
                <a:lnTo>
                  <a:pt x="1692249" y="0"/>
                </a:lnTo>
                <a:lnTo>
                  <a:pt x="1692249" y="513828"/>
                </a:lnTo>
                <a:lnTo>
                  <a:pt x="0" y="5138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908131" y="3841413"/>
            <a:ext cx="2092354" cy="635315"/>
          </a:xfrm>
          <a:custGeom>
            <a:avLst/>
            <a:gdLst/>
            <a:ahLst/>
            <a:cxnLst/>
            <a:rect l="l" t="t" r="r" b="b"/>
            <a:pathLst>
              <a:path w="2092354" h="635315">
                <a:moveTo>
                  <a:pt x="0" y="0"/>
                </a:moveTo>
                <a:lnTo>
                  <a:pt x="2092353" y="0"/>
                </a:lnTo>
                <a:lnTo>
                  <a:pt x="2092353" y="635315"/>
                </a:lnTo>
                <a:lnTo>
                  <a:pt x="0" y="6353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072786" y="6164664"/>
            <a:ext cx="1441444" cy="437675"/>
          </a:xfrm>
          <a:custGeom>
            <a:avLst/>
            <a:gdLst/>
            <a:ahLst/>
            <a:cxnLst/>
            <a:rect l="l" t="t" r="r" b="b"/>
            <a:pathLst>
              <a:path w="1441444" h="437675">
                <a:moveTo>
                  <a:pt x="0" y="0"/>
                </a:moveTo>
                <a:lnTo>
                  <a:pt x="1441444" y="0"/>
                </a:lnTo>
                <a:lnTo>
                  <a:pt x="1441444" y="437675"/>
                </a:lnTo>
                <a:lnTo>
                  <a:pt x="0" y="4376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9594783" y="6107285"/>
            <a:ext cx="1955768" cy="593842"/>
          </a:xfrm>
          <a:custGeom>
            <a:avLst/>
            <a:gdLst/>
            <a:ahLst/>
            <a:cxnLst/>
            <a:rect l="l" t="t" r="r" b="b"/>
            <a:pathLst>
              <a:path w="1955768" h="593842">
                <a:moveTo>
                  <a:pt x="0" y="0"/>
                </a:moveTo>
                <a:lnTo>
                  <a:pt x="1955768" y="0"/>
                </a:lnTo>
                <a:lnTo>
                  <a:pt x="1955768" y="593842"/>
                </a:lnTo>
                <a:lnTo>
                  <a:pt x="0" y="5938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814809" y="8734873"/>
            <a:ext cx="1501477" cy="455903"/>
          </a:xfrm>
          <a:custGeom>
            <a:avLst/>
            <a:gdLst/>
            <a:ahLst/>
            <a:cxnLst/>
            <a:rect l="l" t="t" r="r" b="b"/>
            <a:pathLst>
              <a:path w="1501477" h="455903">
                <a:moveTo>
                  <a:pt x="0" y="0"/>
                </a:moveTo>
                <a:lnTo>
                  <a:pt x="1501477" y="0"/>
                </a:lnTo>
                <a:lnTo>
                  <a:pt x="1501477" y="455902"/>
                </a:lnTo>
                <a:lnTo>
                  <a:pt x="0" y="45590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841875" y="9128545"/>
            <a:ext cx="2106385" cy="639575"/>
          </a:xfrm>
          <a:custGeom>
            <a:avLst/>
            <a:gdLst/>
            <a:ahLst/>
            <a:cxnLst/>
            <a:rect l="l" t="t" r="r" b="b"/>
            <a:pathLst>
              <a:path w="2106385" h="639575">
                <a:moveTo>
                  <a:pt x="0" y="0"/>
                </a:moveTo>
                <a:lnTo>
                  <a:pt x="2106385" y="0"/>
                </a:lnTo>
                <a:lnTo>
                  <a:pt x="2106385" y="639575"/>
                </a:lnTo>
                <a:lnTo>
                  <a:pt x="0" y="6395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411003" y="9154913"/>
            <a:ext cx="2077680" cy="630859"/>
          </a:xfrm>
          <a:custGeom>
            <a:avLst/>
            <a:gdLst/>
            <a:ahLst/>
            <a:cxnLst/>
            <a:rect l="l" t="t" r="r" b="b"/>
            <a:pathLst>
              <a:path w="2077680" h="630859">
                <a:moveTo>
                  <a:pt x="0" y="0"/>
                </a:moveTo>
                <a:lnTo>
                  <a:pt x="2077680" y="0"/>
                </a:lnTo>
                <a:lnTo>
                  <a:pt x="2077680" y="630859"/>
                </a:lnTo>
                <a:lnTo>
                  <a:pt x="0" y="6308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492049" y="7498504"/>
            <a:ext cx="1915588" cy="581642"/>
          </a:xfrm>
          <a:custGeom>
            <a:avLst/>
            <a:gdLst/>
            <a:ahLst/>
            <a:cxnLst/>
            <a:rect l="l" t="t" r="r" b="b"/>
            <a:pathLst>
              <a:path w="1915588" h="581642">
                <a:moveTo>
                  <a:pt x="0" y="0"/>
                </a:moveTo>
                <a:lnTo>
                  <a:pt x="1915588" y="0"/>
                </a:lnTo>
                <a:lnTo>
                  <a:pt x="1915588" y="581642"/>
                </a:lnTo>
                <a:lnTo>
                  <a:pt x="0" y="5816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737354" y="5718808"/>
            <a:ext cx="1526896" cy="463621"/>
          </a:xfrm>
          <a:custGeom>
            <a:avLst/>
            <a:gdLst/>
            <a:ahLst/>
            <a:cxnLst/>
            <a:rect l="l" t="t" r="r" b="b"/>
            <a:pathLst>
              <a:path w="1526896" h="463621">
                <a:moveTo>
                  <a:pt x="0" y="0"/>
                </a:moveTo>
                <a:lnTo>
                  <a:pt x="1526895" y="0"/>
                </a:lnTo>
                <a:lnTo>
                  <a:pt x="1526895" y="463621"/>
                </a:lnTo>
                <a:lnTo>
                  <a:pt x="0" y="46362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734920" y="5995240"/>
            <a:ext cx="1526896" cy="463621"/>
          </a:xfrm>
          <a:custGeom>
            <a:avLst/>
            <a:gdLst/>
            <a:ahLst/>
            <a:cxnLst/>
            <a:rect l="l" t="t" r="r" b="b"/>
            <a:pathLst>
              <a:path w="1526896" h="463621">
                <a:moveTo>
                  <a:pt x="0" y="0"/>
                </a:moveTo>
                <a:lnTo>
                  <a:pt x="1526896" y="0"/>
                </a:lnTo>
                <a:lnTo>
                  <a:pt x="1526896" y="463621"/>
                </a:lnTo>
                <a:lnTo>
                  <a:pt x="0" y="46362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793023" y="7632367"/>
            <a:ext cx="1498976" cy="455144"/>
          </a:xfrm>
          <a:custGeom>
            <a:avLst/>
            <a:gdLst/>
            <a:ahLst/>
            <a:cxnLst/>
            <a:rect l="l" t="t" r="r" b="b"/>
            <a:pathLst>
              <a:path w="1498976" h="455144">
                <a:moveTo>
                  <a:pt x="0" y="0"/>
                </a:moveTo>
                <a:lnTo>
                  <a:pt x="1498976" y="0"/>
                </a:lnTo>
                <a:lnTo>
                  <a:pt x="1498976" y="455144"/>
                </a:lnTo>
                <a:lnTo>
                  <a:pt x="0" y="4551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712104" y="9180897"/>
            <a:ext cx="1717756" cy="521573"/>
          </a:xfrm>
          <a:custGeom>
            <a:avLst/>
            <a:gdLst/>
            <a:ahLst/>
            <a:cxnLst/>
            <a:rect l="l" t="t" r="r" b="b"/>
            <a:pathLst>
              <a:path w="1717756" h="521573">
                <a:moveTo>
                  <a:pt x="0" y="0"/>
                </a:moveTo>
                <a:lnTo>
                  <a:pt x="1717756" y="0"/>
                </a:lnTo>
                <a:lnTo>
                  <a:pt x="1717756" y="521573"/>
                </a:lnTo>
                <a:lnTo>
                  <a:pt x="0" y="5215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2" name="AutoShape 42"/>
          <p:cNvSpPr/>
          <p:nvPr/>
        </p:nvSpPr>
        <p:spPr>
          <a:xfrm flipV="1">
            <a:off x="8256459" y="3122530"/>
            <a:ext cx="13383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>
            <a:off x="5492049" y="3122530"/>
            <a:ext cx="1448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H="1">
            <a:off x="14172813" y="5468038"/>
            <a:ext cx="33285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3813674" y="3105208"/>
            <a:ext cx="1271173" cy="8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3122237" y="3122530"/>
            <a:ext cx="11815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 flipV="1">
            <a:off x="10859574" y="3105208"/>
            <a:ext cx="1835346" cy="173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6426139" y="3113336"/>
            <a:ext cx="1075209" cy="919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17501348" y="3122530"/>
            <a:ext cx="0" cy="23455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10308079" y="4406180"/>
            <a:ext cx="0" cy="4761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0859574" y="5468038"/>
            <a:ext cx="18353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13762622" y="6668806"/>
            <a:ext cx="30886" cy="10729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3838907" y="7034245"/>
            <a:ext cx="131663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 flipV="1">
            <a:off x="7677162" y="7034245"/>
            <a:ext cx="4474325" cy="349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V="1">
            <a:off x="12151487" y="7013540"/>
            <a:ext cx="0" cy="13623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 flipV="1">
            <a:off x="12151487" y="8349341"/>
            <a:ext cx="1102810" cy="265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7" name="AutoShape 57"/>
          <p:cNvSpPr/>
          <p:nvPr/>
        </p:nvSpPr>
        <p:spPr>
          <a:xfrm>
            <a:off x="14579245" y="8349341"/>
            <a:ext cx="1079226" cy="658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Freeform 58"/>
          <p:cNvSpPr/>
          <p:nvPr/>
        </p:nvSpPr>
        <p:spPr>
          <a:xfrm>
            <a:off x="573835" y="1012153"/>
            <a:ext cx="6341332" cy="1053703"/>
          </a:xfrm>
          <a:custGeom>
            <a:avLst/>
            <a:gdLst/>
            <a:ahLst/>
            <a:cxnLst/>
            <a:rect l="l" t="t" r="r" b="b"/>
            <a:pathLst>
              <a:path w="6341332" h="1053703">
                <a:moveTo>
                  <a:pt x="0" y="0"/>
                </a:moveTo>
                <a:lnTo>
                  <a:pt x="6341332" y="0"/>
                </a:lnTo>
                <a:lnTo>
                  <a:pt x="6341332" y="1053704"/>
                </a:lnTo>
                <a:lnTo>
                  <a:pt x="0" y="105370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35006" b="-35006"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0859574" y="7176365"/>
            <a:ext cx="1199100" cy="2526105"/>
          </a:xfrm>
          <a:custGeom>
            <a:avLst/>
            <a:gdLst/>
            <a:ahLst/>
            <a:cxnLst/>
            <a:rect l="l" t="t" r="r" b="b"/>
            <a:pathLst>
              <a:path w="1199100" h="2526105">
                <a:moveTo>
                  <a:pt x="0" y="0"/>
                </a:moveTo>
                <a:lnTo>
                  <a:pt x="1199100" y="0"/>
                </a:lnTo>
                <a:lnTo>
                  <a:pt x="1199100" y="2526105"/>
                </a:lnTo>
                <a:lnTo>
                  <a:pt x="0" y="252610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498" b="-498"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6114723" y="8218463"/>
            <a:ext cx="761386" cy="761386"/>
          </a:xfrm>
          <a:custGeom>
            <a:avLst/>
            <a:gdLst/>
            <a:ahLst/>
            <a:cxnLst/>
            <a:rect l="l" t="t" r="r" b="b"/>
            <a:pathLst>
              <a:path w="761386" h="761386">
                <a:moveTo>
                  <a:pt x="0" y="0"/>
                </a:moveTo>
                <a:lnTo>
                  <a:pt x="761385" y="0"/>
                </a:lnTo>
                <a:lnTo>
                  <a:pt x="761385" y="761386"/>
                </a:lnTo>
                <a:lnTo>
                  <a:pt x="0" y="76138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grpSp>
        <p:nvGrpSpPr>
          <p:cNvPr id="61" name="Group 61"/>
          <p:cNvGrpSpPr/>
          <p:nvPr/>
        </p:nvGrpSpPr>
        <p:grpSpPr>
          <a:xfrm>
            <a:off x="8629662" y="7789325"/>
            <a:ext cx="1570881" cy="1299234"/>
            <a:chOff x="0" y="0"/>
            <a:chExt cx="629146" cy="5203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29146" cy="520350"/>
            </a:xfrm>
            <a:custGeom>
              <a:avLst/>
              <a:gdLst/>
              <a:ahLst/>
              <a:cxnLst/>
              <a:rect l="l" t="t" r="r" b="b"/>
              <a:pathLst>
                <a:path w="629146" h="520350">
                  <a:moveTo>
                    <a:pt x="314573" y="0"/>
                  </a:moveTo>
                  <a:lnTo>
                    <a:pt x="629146" y="260175"/>
                  </a:lnTo>
                  <a:lnTo>
                    <a:pt x="314573" y="520350"/>
                  </a:lnTo>
                  <a:lnTo>
                    <a:pt x="0" y="260175"/>
                  </a:lnTo>
                  <a:lnTo>
                    <a:pt x="314573" y="0"/>
                  </a:lnTo>
                  <a:close/>
                </a:path>
              </a:pathLst>
            </a:custGeom>
            <a:solidFill>
              <a:srgbClr val="134FAA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108134" y="22760"/>
              <a:ext cx="412877" cy="408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852143" y="3574419"/>
            <a:ext cx="2409673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Collection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15312" y="3712688"/>
            <a:ext cx="1989233" cy="663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(Data  Cleaning</a:t>
            </a:r>
            <a:r>
              <a:rPr lang="en-US" sz="18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377226" y="3840667"/>
            <a:ext cx="2529894" cy="59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62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Manual </a:t>
            </a:r>
          </a:p>
          <a:p>
            <a:pPr algn="ctr">
              <a:lnSpc>
                <a:spcPts val="2278"/>
              </a:lnSpc>
              <a:spcBef>
                <a:spcPct val="0"/>
              </a:spcBef>
            </a:pPr>
            <a:r>
              <a:rPr lang="en-US" sz="162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Annotations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643863" y="3792060"/>
            <a:ext cx="1251205" cy="6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</a:t>
            </a:r>
          </a:p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031051" y="3816179"/>
            <a:ext cx="1846513" cy="6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 Model</a:t>
            </a:r>
          </a:p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Yolov8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945998" y="6160375"/>
            <a:ext cx="1633247" cy="31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TrainedModel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947065" y="6085016"/>
            <a:ext cx="1251205" cy="6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Validation data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5658471" y="8769714"/>
            <a:ext cx="1842877" cy="31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Detect Weapons</a:t>
            </a:r>
            <a:r>
              <a:rPr lang="en-US" sz="16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882004" y="9117134"/>
            <a:ext cx="2026126" cy="90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Quantized  Model</a:t>
            </a:r>
          </a:p>
          <a:p>
            <a:pPr algn="ctr">
              <a:lnSpc>
                <a:spcPts val="2375"/>
              </a:lnSpc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 Light Weight )</a:t>
            </a:r>
          </a:p>
          <a:p>
            <a:pPr algn="ctr">
              <a:lnSpc>
                <a:spcPts val="2375"/>
              </a:lnSpc>
              <a:spcBef>
                <a:spcPct val="0"/>
              </a:spcBef>
            </a:pPr>
            <a:endParaRPr lang="en-US" sz="1697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5220521" y="9084624"/>
            <a:ext cx="2391512" cy="7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  <a:spcBef>
                <a:spcPct val="0"/>
              </a:spcBef>
            </a:pPr>
            <a:r>
              <a:rPr lang="en-US" sz="202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Activate Night Vission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447022" y="7435588"/>
            <a:ext cx="2096788" cy="6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180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Warning (Sound Alerts)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405019" y="5724857"/>
            <a:ext cx="2180794" cy="34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Track Weapon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683372" y="5991437"/>
            <a:ext cx="1578444" cy="39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14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Data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600601" y="7681758"/>
            <a:ext cx="1795534" cy="36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Video Data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626109" y="9231848"/>
            <a:ext cx="1889747" cy="39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CCTV Footage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600601" y="1145384"/>
            <a:ext cx="4057856" cy="92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68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Archetiture Veiw</a:t>
            </a:r>
          </a:p>
          <a:p>
            <a:pPr algn="ctr">
              <a:lnSpc>
                <a:spcPts val="1520"/>
              </a:lnSpc>
              <a:spcBef>
                <a:spcPct val="0"/>
              </a:spcBef>
            </a:pPr>
            <a:endParaRPr lang="en-US" sz="368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8656298" y="8241384"/>
            <a:ext cx="1570881" cy="61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Activate Night Mode?</a:t>
            </a:r>
          </a:p>
        </p:txBody>
      </p:sp>
      <p:sp>
        <p:nvSpPr>
          <p:cNvPr id="81" name="AutoShape 81"/>
          <p:cNvSpPr/>
          <p:nvPr/>
        </p:nvSpPr>
        <p:spPr>
          <a:xfrm flipH="1" flipV="1">
            <a:off x="9415103" y="7069168"/>
            <a:ext cx="0" cy="7201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AutoShape 82"/>
          <p:cNvSpPr/>
          <p:nvPr/>
        </p:nvSpPr>
        <p:spPr>
          <a:xfrm flipV="1">
            <a:off x="10200543" y="8415175"/>
            <a:ext cx="519060" cy="237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V="1">
            <a:off x="12059834" y="8836389"/>
            <a:ext cx="1209631" cy="190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4" name="AutoShape 84"/>
          <p:cNvSpPr/>
          <p:nvPr/>
        </p:nvSpPr>
        <p:spPr>
          <a:xfrm flipH="1">
            <a:off x="7488683" y="9448333"/>
            <a:ext cx="674255" cy="220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5" name="AutoShape 85"/>
          <p:cNvSpPr/>
          <p:nvPr/>
        </p:nvSpPr>
        <p:spPr>
          <a:xfrm flipV="1">
            <a:off x="8162937" y="8420791"/>
            <a:ext cx="0" cy="1020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AutoShape 86"/>
          <p:cNvSpPr/>
          <p:nvPr/>
        </p:nvSpPr>
        <p:spPr>
          <a:xfrm flipV="1">
            <a:off x="8162937" y="8438942"/>
            <a:ext cx="466725" cy="4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TextBox 87"/>
          <p:cNvSpPr txBox="1"/>
          <p:nvPr/>
        </p:nvSpPr>
        <p:spPr>
          <a:xfrm>
            <a:off x="10227179" y="8151788"/>
            <a:ext cx="428863" cy="31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YES</a:t>
            </a:r>
          </a:p>
        </p:txBody>
      </p:sp>
      <p:sp>
        <p:nvSpPr>
          <p:cNvPr id="88" name="TextBox 88"/>
          <p:cNvSpPr txBox="1"/>
          <p:nvPr/>
        </p:nvSpPr>
        <p:spPr>
          <a:xfrm rot="-5400000">
            <a:off x="9022316" y="7339082"/>
            <a:ext cx="428863" cy="31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6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600" y="-354435"/>
            <a:ext cx="15544800" cy="3143249"/>
            <a:chOff x="0" y="0"/>
            <a:chExt cx="20726400" cy="419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6400" cy="4190999"/>
            </a:xfrm>
            <a:custGeom>
              <a:avLst/>
              <a:gdLst/>
              <a:ahLst/>
              <a:cxnLst/>
              <a:rect l="l" t="t" r="r" b="b"/>
              <a:pathLst>
                <a:path w="20726400" h="4190999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FEASIBILITY AND VIABILITY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7928" y="390103"/>
            <a:ext cx="933831" cy="1277208"/>
            <a:chOff x="0" y="0"/>
            <a:chExt cx="1245108" cy="17029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986591" y="6993255"/>
            <a:ext cx="9149906" cy="6088856"/>
            <a:chOff x="0" y="0"/>
            <a:chExt cx="12199874" cy="8118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895675" y="390103"/>
            <a:ext cx="2392299" cy="1277208"/>
            <a:chOff x="0" y="0"/>
            <a:chExt cx="3189732" cy="1702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9732" cy="1702943"/>
            </a:xfrm>
            <a:custGeom>
              <a:avLst/>
              <a:gdLst/>
              <a:ahLst/>
              <a:cxnLst/>
              <a:rect l="l" t="t" r="r" b="b"/>
              <a:pathLst>
                <a:path w="3189732" h="1702943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601" b="-6160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689142" y="2788815"/>
            <a:ext cx="9149906" cy="6088856"/>
            <a:chOff x="0" y="0"/>
            <a:chExt cx="12199874" cy="81184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621759" y="2525745"/>
            <a:ext cx="4718655" cy="6614996"/>
            <a:chOff x="0" y="0"/>
            <a:chExt cx="1242773" cy="1742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2773" cy="1742221"/>
            </a:xfrm>
            <a:custGeom>
              <a:avLst/>
              <a:gdLst/>
              <a:ahLst/>
              <a:cxnLst/>
              <a:rect l="l" t="t" r="r" b="b"/>
              <a:pathLst>
                <a:path w="1242773" h="1742221">
                  <a:moveTo>
                    <a:pt x="50862" y="0"/>
                  </a:moveTo>
                  <a:lnTo>
                    <a:pt x="1191912" y="0"/>
                  </a:lnTo>
                  <a:cubicBezTo>
                    <a:pt x="1220002" y="0"/>
                    <a:pt x="1242773" y="22772"/>
                    <a:pt x="1242773" y="50862"/>
                  </a:cubicBezTo>
                  <a:lnTo>
                    <a:pt x="1242773" y="1691359"/>
                  </a:lnTo>
                  <a:cubicBezTo>
                    <a:pt x="1242773" y="1704849"/>
                    <a:pt x="1237415" y="1717786"/>
                    <a:pt x="1227876" y="1727324"/>
                  </a:cubicBezTo>
                  <a:cubicBezTo>
                    <a:pt x="1218338" y="1736863"/>
                    <a:pt x="1205401" y="1742221"/>
                    <a:pt x="1191912" y="1742221"/>
                  </a:cubicBezTo>
                  <a:lnTo>
                    <a:pt x="50862" y="1742221"/>
                  </a:lnTo>
                  <a:cubicBezTo>
                    <a:pt x="37372" y="1742221"/>
                    <a:pt x="24436" y="1736863"/>
                    <a:pt x="14897" y="1727324"/>
                  </a:cubicBezTo>
                  <a:cubicBezTo>
                    <a:pt x="5359" y="1717786"/>
                    <a:pt x="0" y="1704849"/>
                    <a:pt x="0" y="1691359"/>
                  </a:cubicBezTo>
                  <a:lnTo>
                    <a:pt x="0" y="50862"/>
                  </a:lnTo>
                  <a:cubicBezTo>
                    <a:pt x="0" y="37372"/>
                    <a:pt x="5359" y="24436"/>
                    <a:pt x="14897" y="14897"/>
                  </a:cubicBezTo>
                  <a:cubicBezTo>
                    <a:pt x="24436" y="5359"/>
                    <a:pt x="37372" y="0"/>
                    <a:pt x="50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A6A">
                    <a:alpha val="100000"/>
                  </a:srgbClr>
                </a:gs>
                <a:gs pos="100000">
                  <a:srgbClr val="FFF7D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242773" cy="18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84672" y="2916498"/>
            <a:ext cx="4718655" cy="6614996"/>
            <a:chOff x="0" y="0"/>
            <a:chExt cx="1242773" cy="17422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2773" cy="1742221"/>
            </a:xfrm>
            <a:custGeom>
              <a:avLst/>
              <a:gdLst/>
              <a:ahLst/>
              <a:cxnLst/>
              <a:rect l="l" t="t" r="r" b="b"/>
              <a:pathLst>
                <a:path w="1242773" h="1742221">
                  <a:moveTo>
                    <a:pt x="50862" y="0"/>
                  </a:moveTo>
                  <a:lnTo>
                    <a:pt x="1191912" y="0"/>
                  </a:lnTo>
                  <a:cubicBezTo>
                    <a:pt x="1220002" y="0"/>
                    <a:pt x="1242773" y="22772"/>
                    <a:pt x="1242773" y="50862"/>
                  </a:cubicBezTo>
                  <a:lnTo>
                    <a:pt x="1242773" y="1691359"/>
                  </a:lnTo>
                  <a:cubicBezTo>
                    <a:pt x="1242773" y="1704849"/>
                    <a:pt x="1237415" y="1717786"/>
                    <a:pt x="1227876" y="1727324"/>
                  </a:cubicBezTo>
                  <a:cubicBezTo>
                    <a:pt x="1218338" y="1736863"/>
                    <a:pt x="1205401" y="1742221"/>
                    <a:pt x="1191912" y="1742221"/>
                  </a:cubicBezTo>
                  <a:lnTo>
                    <a:pt x="50862" y="1742221"/>
                  </a:lnTo>
                  <a:cubicBezTo>
                    <a:pt x="37372" y="1742221"/>
                    <a:pt x="24436" y="1736863"/>
                    <a:pt x="14897" y="1727324"/>
                  </a:cubicBezTo>
                  <a:cubicBezTo>
                    <a:pt x="5359" y="1717786"/>
                    <a:pt x="0" y="1704849"/>
                    <a:pt x="0" y="1691359"/>
                  </a:cubicBezTo>
                  <a:lnTo>
                    <a:pt x="0" y="50862"/>
                  </a:lnTo>
                  <a:cubicBezTo>
                    <a:pt x="0" y="37372"/>
                    <a:pt x="5359" y="24436"/>
                    <a:pt x="14897" y="14897"/>
                  </a:cubicBezTo>
                  <a:cubicBezTo>
                    <a:pt x="24436" y="5359"/>
                    <a:pt x="37372" y="0"/>
                    <a:pt x="50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A6A">
                    <a:alpha val="100000"/>
                  </a:srgbClr>
                </a:gs>
                <a:gs pos="100000">
                  <a:srgbClr val="FFF7D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242773" cy="18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47586" y="2525745"/>
            <a:ext cx="4718655" cy="6614996"/>
            <a:chOff x="0" y="0"/>
            <a:chExt cx="1242773" cy="17422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2773" cy="1742221"/>
            </a:xfrm>
            <a:custGeom>
              <a:avLst/>
              <a:gdLst/>
              <a:ahLst/>
              <a:cxnLst/>
              <a:rect l="l" t="t" r="r" b="b"/>
              <a:pathLst>
                <a:path w="1242773" h="1742221">
                  <a:moveTo>
                    <a:pt x="50862" y="0"/>
                  </a:moveTo>
                  <a:lnTo>
                    <a:pt x="1191912" y="0"/>
                  </a:lnTo>
                  <a:cubicBezTo>
                    <a:pt x="1220002" y="0"/>
                    <a:pt x="1242773" y="22772"/>
                    <a:pt x="1242773" y="50862"/>
                  </a:cubicBezTo>
                  <a:lnTo>
                    <a:pt x="1242773" y="1691359"/>
                  </a:lnTo>
                  <a:cubicBezTo>
                    <a:pt x="1242773" y="1704849"/>
                    <a:pt x="1237415" y="1717786"/>
                    <a:pt x="1227876" y="1727324"/>
                  </a:cubicBezTo>
                  <a:cubicBezTo>
                    <a:pt x="1218338" y="1736863"/>
                    <a:pt x="1205401" y="1742221"/>
                    <a:pt x="1191912" y="1742221"/>
                  </a:cubicBezTo>
                  <a:lnTo>
                    <a:pt x="50862" y="1742221"/>
                  </a:lnTo>
                  <a:cubicBezTo>
                    <a:pt x="37372" y="1742221"/>
                    <a:pt x="24436" y="1736863"/>
                    <a:pt x="14897" y="1727324"/>
                  </a:cubicBezTo>
                  <a:cubicBezTo>
                    <a:pt x="5359" y="1717786"/>
                    <a:pt x="0" y="1704849"/>
                    <a:pt x="0" y="1691359"/>
                  </a:cubicBezTo>
                  <a:lnTo>
                    <a:pt x="0" y="50862"/>
                  </a:lnTo>
                  <a:cubicBezTo>
                    <a:pt x="0" y="37372"/>
                    <a:pt x="5359" y="24436"/>
                    <a:pt x="14897" y="14897"/>
                  </a:cubicBezTo>
                  <a:cubicBezTo>
                    <a:pt x="24436" y="5359"/>
                    <a:pt x="37372" y="0"/>
                    <a:pt x="50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A6A">
                    <a:alpha val="100000"/>
                  </a:srgbClr>
                </a:gs>
                <a:gs pos="100000">
                  <a:srgbClr val="FFF7D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242773" cy="18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26938" y="2525745"/>
            <a:ext cx="5308297" cy="1281353"/>
          </a:xfrm>
          <a:custGeom>
            <a:avLst/>
            <a:gdLst/>
            <a:ahLst/>
            <a:cxnLst/>
            <a:rect l="l" t="t" r="r" b="b"/>
            <a:pathLst>
              <a:path w="5308297" h="1281353">
                <a:moveTo>
                  <a:pt x="0" y="0"/>
                </a:moveTo>
                <a:lnTo>
                  <a:pt x="5308297" y="0"/>
                </a:lnTo>
                <a:lnTo>
                  <a:pt x="5308297" y="1281353"/>
                </a:lnTo>
                <a:lnTo>
                  <a:pt x="0" y="1281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635235" y="2525745"/>
            <a:ext cx="5308297" cy="1281353"/>
          </a:xfrm>
          <a:custGeom>
            <a:avLst/>
            <a:gdLst/>
            <a:ahLst/>
            <a:cxnLst/>
            <a:rect l="l" t="t" r="r" b="b"/>
            <a:pathLst>
              <a:path w="5308297" h="1281353">
                <a:moveTo>
                  <a:pt x="0" y="0"/>
                </a:moveTo>
                <a:lnTo>
                  <a:pt x="5308297" y="0"/>
                </a:lnTo>
                <a:lnTo>
                  <a:pt x="5308297" y="1281353"/>
                </a:lnTo>
                <a:lnTo>
                  <a:pt x="0" y="1281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943532" y="2525745"/>
            <a:ext cx="5308297" cy="1281353"/>
          </a:xfrm>
          <a:custGeom>
            <a:avLst/>
            <a:gdLst/>
            <a:ahLst/>
            <a:cxnLst/>
            <a:rect l="l" t="t" r="r" b="b"/>
            <a:pathLst>
              <a:path w="5308297" h="1281353">
                <a:moveTo>
                  <a:pt x="0" y="0"/>
                </a:moveTo>
                <a:lnTo>
                  <a:pt x="5308298" y="0"/>
                </a:lnTo>
                <a:lnTo>
                  <a:pt x="5308298" y="1281353"/>
                </a:lnTo>
                <a:lnTo>
                  <a:pt x="0" y="1281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21759" y="2783148"/>
            <a:ext cx="4565801" cy="121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Analysis</a:t>
            </a:r>
          </a:p>
          <a:p>
            <a:pPr algn="ctr">
              <a:lnSpc>
                <a:spcPts val="4641"/>
              </a:lnSpc>
              <a:spcBef>
                <a:spcPct val="0"/>
              </a:spcBef>
            </a:pPr>
            <a:endParaRPr lang="en-US" sz="331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784672" y="2494210"/>
            <a:ext cx="4718655" cy="121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  <a:spcBef>
                <a:spcPct val="0"/>
              </a:spcBef>
            </a:pPr>
            <a:r>
              <a:rPr lang="en-US" sz="33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Challenges &amp; Risks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95932" y="2783148"/>
            <a:ext cx="4718655" cy="63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  <a:spcBef>
                <a:spcPct val="0"/>
              </a:spcBef>
            </a:pPr>
            <a:r>
              <a:rPr lang="en-US" sz="33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Overcoming Challenge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5F8C79DC-475D-DBBB-573D-172438E0E8D3}"/>
              </a:ext>
            </a:extLst>
          </p:cNvPr>
          <p:cNvSpPr txBox="1"/>
          <p:nvPr/>
        </p:nvSpPr>
        <p:spPr>
          <a:xfrm>
            <a:off x="1621759" y="4098257"/>
            <a:ext cx="4715239" cy="817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198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Technological Feasibility :-</a:t>
            </a: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en-US" sz="2000" dirty="0"/>
              <a:t>Real-time weapon detection is achievable using pretrained YOLOv8 models and standard hardware.</a:t>
            </a:r>
          </a:p>
          <a:p>
            <a:pPr marL="342900" indent="-342900">
              <a:lnSpc>
                <a:spcPts val="3198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/>
                <a:cs typeface="Arial"/>
              </a:rPr>
              <a:t>Integration</a:t>
            </a:r>
            <a:r>
              <a:rPr lang="en-IN" sz="2000" b="1" spc="440" dirty="0">
                <a:latin typeface="Arial"/>
                <a:cs typeface="Arial"/>
              </a:rPr>
              <a:t> </a:t>
            </a:r>
            <a:r>
              <a:rPr lang="en-IN" sz="2000" b="1" dirty="0">
                <a:latin typeface="Arial"/>
                <a:cs typeface="Arial"/>
              </a:rPr>
              <a:t>with</a:t>
            </a:r>
            <a:r>
              <a:rPr lang="en-IN" sz="2000" b="1" spc="440" dirty="0">
                <a:latin typeface="Arial"/>
                <a:cs typeface="Arial"/>
              </a:rPr>
              <a:t> </a:t>
            </a:r>
            <a:r>
              <a:rPr lang="en-IN" sz="2000" b="1" dirty="0">
                <a:latin typeface="Arial"/>
                <a:cs typeface="Arial"/>
              </a:rPr>
              <a:t>Existing Systems:</a:t>
            </a:r>
            <a:br>
              <a:rPr lang="en-IN" sz="2000" b="1" dirty="0">
                <a:latin typeface="Arial"/>
                <a:cs typeface="Arial"/>
              </a:rPr>
            </a:br>
            <a:r>
              <a:rPr lang="en-US" sz="2000" dirty="0"/>
              <a:t>Easily integrates with CCTV and security dashboards for seamless deployment.</a:t>
            </a:r>
          </a:p>
          <a:p>
            <a:pPr marL="342900" indent="-342900">
              <a:lnSpc>
                <a:spcPts val="3198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/>
                <a:cs typeface="Arial"/>
              </a:rPr>
              <a:t>Scalability:-</a:t>
            </a:r>
            <a:br>
              <a:rPr lang="en-IN" sz="2000" b="1" dirty="0">
                <a:latin typeface="Arial"/>
                <a:cs typeface="Arial"/>
              </a:rPr>
            </a:br>
            <a:r>
              <a:rPr lang="en-US" sz="2000" dirty="0"/>
              <a:t>Easily scales from single-camera use to multi-camera security networks, supporting future AI-driven enhancements.</a:t>
            </a: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b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                 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D15C3-E4E6-4E08-07D5-2BCEFBE7D671}"/>
              </a:ext>
            </a:extLst>
          </p:cNvPr>
          <p:cNvSpPr txBox="1"/>
          <p:nvPr/>
        </p:nvSpPr>
        <p:spPr>
          <a:xfrm>
            <a:off x="6788088" y="4121012"/>
            <a:ext cx="471523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/>
                <a:cs typeface="Arial"/>
              </a:rPr>
              <a:t>Accuracy</a:t>
            </a:r>
            <a:r>
              <a:rPr lang="en-IN" b="1" spc="390" dirty="0">
                <a:latin typeface="Arial"/>
                <a:cs typeface="Arial"/>
              </a:rPr>
              <a:t> </a:t>
            </a:r>
            <a:r>
              <a:rPr lang="en-IN" b="1" dirty="0">
                <a:latin typeface="Arial"/>
                <a:cs typeface="Arial"/>
              </a:rPr>
              <a:t>Concerns:</a:t>
            </a:r>
            <a:r>
              <a:rPr lang="en-US" dirty="0"/>
              <a:t>-</a:t>
            </a:r>
            <a:br>
              <a:rPr lang="en-US" dirty="0"/>
            </a:br>
            <a:r>
              <a:rPr lang="en-US" sz="2000" dirty="0"/>
              <a:t>Detection may face challenges in low light, crowded scenes, or with concealed weapons. Continuous model training with diverse datasets can improve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Image Quality Issues:-</a:t>
            </a:r>
            <a:br>
              <a:rPr lang="en-US" sz="2000" dirty="0"/>
            </a:br>
            <a:r>
              <a:rPr lang="en-US" sz="2000" dirty="0"/>
              <a:t>Low-resolution or blurry footage can reduce detection accuracy. Using high-quality cameras and preprocessing techniques can enhance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 Privacy Concerns:-</a:t>
            </a:r>
            <a:br>
              <a:rPr lang="en-US" sz="2000" dirty="0"/>
            </a:br>
            <a:r>
              <a:rPr lang="en-US" sz="2000" dirty="0"/>
              <a:t>Handling surveillance footage must ensure secure storage and restricted </a:t>
            </a:r>
            <a:r>
              <a:rPr lang="en-US" sz="2000" dirty="0" err="1"/>
              <a:t>access.Compliance</a:t>
            </a:r>
            <a:r>
              <a:rPr lang="en-US" sz="2000" dirty="0"/>
              <a:t> with data protection laws is essential to maintain trust and legality.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7992BA-0386-4199-B977-472B606E7F71}"/>
              </a:ext>
            </a:extLst>
          </p:cNvPr>
          <p:cNvSpPr txBox="1"/>
          <p:nvPr/>
        </p:nvSpPr>
        <p:spPr>
          <a:xfrm>
            <a:off x="11940389" y="4223864"/>
            <a:ext cx="47258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 Optimization :-</a:t>
            </a:r>
            <a:br>
              <a:rPr lang="en-US" sz="2000" b="1" dirty="0"/>
            </a:br>
            <a:r>
              <a:rPr lang="en-US" sz="2000" dirty="0"/>
              <a:t>Use transfer learning and lightweight architectures to ensure fast, accurate real-time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 Enhancement :-</a:t>
            </a:r>
            <a:br>
              <a:rPr lang="en-US" sz="2000" b="1" dirty="0"/>
            </a:br>
            <a:r>
              <a:rPr lang="en-US" sz="2000" dirty="0"/>
              <a:t>Train with diverse, high-quality datasets to handle varied environments and weapon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Integration :-</a:t>
            </a:r>
            <a:br>
              <a:rPr lang="en-US" b="1" dirty="0"/>
            </a:br>
            <a:r>
              <a:rPr lang="en-US" sz="2000" dirty="0"/>
              <a:t>Design modular APIs for smooth deployment with existing CCTV and security systems.</a:t>
            </a:r>
            <a:endParaRPr lang="en-IN" sz="2000" dirty="0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11CEB94-913C-45C4-24AC-F699279C4992}"/>
              </a:ext>
            </a:extLst>
          </p:cNvPr>
          <p:cNvSpPr/>
          <p:nvPr/>
        </p:nvSpPr>
        <p:spPr>
          <a:xfrm>
            <a:off x="1136332" y="2153344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390524" y="781049"/>
                </a:moveTo>
                <a:lnTo>
                  <a:pt x="352246" y="779169"/>
                </a:lnTo>
                <a:lnTo>
                  <a:pt x="314337" y="773546"/>
                </a:lnTo>
                <a:lnTo>
                  <a:pt x="277161" y="764234"/>
                </a:lnTo>
                <a:lnTo>
                  <a:pt x="241077" y="751322"/>
                </a:lnTo>
                <a:lnTo>
                  <a:pt x="206432" y="734937"/>
                </a:lnTo>
                <a:lnTo>
                  <a:pt x="173560" y="715234"/>
                </a:lnTo>
                <a:lnTo>
                  <a:pt x="142778" y="692404"/>
                </a:lnTo>
                <a:lnTo>
                  <a:pt x="114382" y="666667"/>
                </a:lnTo>
                <a:lnTo>
                  <a:pt x="88645" y="638271"/>
                </a:lnTo>
                <a:lnTo>
                  <a:pt x="65815" y="607488"/>
                </a:lnTo>
                <a:lnTo>
                  <a:pt x="46112" y="574617"/>
                </a:lnTo>
                <a:lnTo>
                  <a:pt x="29726" y="539972"/>
                </a:lnTo>
                <a:lnTo>
                  <a:pt x="16815" y="503888"/>
                </a:lnTo>
                <a:lnTo>
                  <a:pt x="7503" y="466712"/>
                </a:lnTo>
                <a:lnTo>
                  <a:pt x="1880" y="428803"/>
                </a:lnTo>
                <a:lnTo>
                  <a:pt x="0" y="390524"/>
                </a:lnTo>
                <a:lnTo>
                  <a:pt x="117" y="380938"/>
                </a:lnTo>
                <a:lnTo>
                  <a:pt x="2937" y="342717"/>
                </a:lnTo>
                <a:lnTo>
                  <a:pt x="9489" y="304957"/>
                </a:lnTo>
                <a:lnTo>
                  <a:pt x="19711" y="268021"/>
                </a:lnTo>
                <a:lnTo>
                  <a:pt x="33504" y="232265"/>
                </a:lnTo>
                <a:lnTo>
                  <a:pt x="50735" y="198033"/>
                </a:lnTo>
                <a:lnTo>
                  <a:pt x="71239" y="165655"/>
                </a:lnTo>
                <a:lnTo>
                  <a:pt x="94817" y="135442"/>
                </a:lnTo>
                <a:lnTo>
                  <a:pt x="121244" y="107686"/>
                </a:lnTo>
                <a:lnTo>
                  <a:pt x="150263" y="82654"/>
                </a:lnTo>
                <a:lnTo>
                  <a:pt x="181597" y="60586"/>
                </a:lnTo>
                <a:lnTo>
                  <a:pt x="214943" y="41697"/>
                </a:lnTo>
                <a:lnTo>
                  <a:pt x="249979" y="26166"/>
                </a:lnTo>
                <a:lnTo>
                  <a:pt x="286369" y="14145"/>
                </a:lnTo>
                <a:lnTo>
                  <a:pt x="323762" y="5748"/>
                </a:lnTo>
                <a:lnTo>
                  <a:pt x="361799" y="1057"/>
                </a:lnTo>
                <a:lnTo>
                  <a:pt x="390524" y="0"/>
                </a:lnTo>
                <a:lnTo>
                  <a:pt x="400111" y="117"/>
                </a:lnTo>
                <a:lnTo>
                  <a:pt x="438332" y="2937"/>
                </a:lnTo>
                <a:lnTo>
                  <a:pt x="476092" y="9489"/>
                </a:lnTo>
                <a:lnTo>
                  <a:pt x="513028" y="19711"/>
                </a:lnTo>
                <a:lnTo>
                  <a:pt x="548784" y="33504"/>
                </a:lnTo>
                <a:lnTo>
                  <a:pt x="583016" y="50735"/>
                </a:lnTo>
                <a:lnTo>
                  <a:pt x="615394" y="71239"/>
                </a:lnTo>
                <a:lnTo>
                  <a:pt x="645607" y="94817"/>
                </a:lnTo>
                <a:lnTo>
                  <a:pt x="673363" y="121244"/>
                </a:lnTo>
                <a:lnTo>
                  <a:pt x="698395" y="150263"/>
                </a:lnTo>
                <a:lnTo>
                  <a:pt x="720463" y="181597"/>
                </a:lnTo>
                <a:lnTo>
                  <a:pt x="739352" y="214943"/>
                </a:lnTo>
                <a:lnTo>
                  <a:pt x="754883" y="249979"/>
                </a:lnTo>
                <a:lnTo>
                  <a:pt x="766904" y="286369"/>
                </a:lnTo>
                <a:lnTo>
                  <a:pt x="775301" y="323762"/>
                </a:lnTo>
                <a:lnTo>
                  <a:pt x="779992" y="361799"/>
                </a:lnTo>
                <a:lnTo>
                  <a:pt x="781049" y="390524"/>
                </a:lnTo>
                <a:lnTo>
                  <a:pt x="780932" y="400111"/>
                </a:lnTo>
                <a:lnTo>
                  <a:pt x="778112" y="438332"/>
                </a:lnTo>
                <a:lnTo>
                  <a:pt x="771560" y="476092"/>
                </a:lnTo>
                <a:lnTo>
                  <a:pt x="761338" y="513028"/>
                </a:lnTo>
                <a:lnTo>
                  <a:pt x="747545" y="548784"/>
                </a:lnTo>
                <a:lnTo>
                  <a:pt x="730314" y="583016"/>
                </a:lnTo>
                <a:lnTo>
                  <a:pt x="709810" y="615394"/>
                </a:lnTo>
                <a:lnTo>
                  <a:pt x="686232" y="645607"/>
                </a:lnTo>
                <a:lnTo>
                  <a:pt x="659805" y="673363"/>
                </a:lnTo>
                <a:lnTo>
                  <a:pt x="630786" y="698395"/>
                </a:lnTo>
                <a:lnTo>
                  <a:pt x="599452" y="720463"/>
                </a:lnTo>
                <a:lnTo>
                  <a:pt x="566106" y="739352"/>
                </a:lnTo>
                <a:lnTo>
                  <a:pt x="531070" y="754883"/>
                </a:lnTo>
                <a:lnTo>
                  <a:pt x="494680" y="766904"/>
                </a:lnTo>
                <a:lnTo>
                  <a:pt x="457287" y="775301"/>
                </a:lnTo>
                <a:lnTo>
                  <a:pt x="419250" y="779992"/>
                </a:lnTo>
                <a:lnTo>
                  <a:pt x="390524" y="781049"/>
                </a:lnTo>
                <a:close/>
              </a:path>
            </a:pathLst>
          </a:custGeom>
          <a:solidFill>
            <a:srgbClr val="FFDD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37CD7C-ADC6-43CB-CDD6-EC3FC69C22F5}"/>
              </a:ext>
            </a:extLst>
          </p:cNvPr>
          <p:cNvGrpSpPr/>
          <p:nvPr/>
        </p:nvGrpSpPr>
        <p:grpSpPr>
          <a:xfrm>
            <a:off x="1150095" y="2296738"/>
            <a:ext cx="743660" cy="553085"/>
            <a:chOff x="1150095" y="2296738"/>
            <a:chExt cx="743660" cy="553085"/>
          </a:xfrm>
        </p:grpSpPr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E6A5296A-C64A-85D3-2498-D6CA157BD1B9}"/>
                </a:ext>
              </a:extLst>
            </p:cNvPr>
            <p:cNvSpPr/>
            <p:nvPr/>
          </p:nvSpPr>
          <p:spPr>
            <a:xfrm>
              <a:off x="1166108" y="2296738"/>
              <a:ext cx="687705" cy="553085"/>
            </a:xfrm>
            <a:custGeom>
              <a:avLst/>
              <a:gdLst/>
              <a:ahLst/>
              <a:cxnLst/>
              <a:rect l="l" t="t" r="r" b="b"/>
              <a:pathLst>
                <a:path w="687705" h="553085">
                  <a:moveTo>
                    <a:pt x="328158" y="553059"/>
                  </a:moveTo>
                  <a:lnTo>
                    <a:pt x="140555" y="365456"/>
                  </a:lnTo>
                  <a:lnTo>
                    <a:pt x="137631" y="350000"/>
                  </a:lnTo>
                  <a:lnTo>
                    <a:pt x="154922" y="332708"/>
                  </a:lnTo>
                  <a:lnTo>
                    <a:pt x="88603" y="266389"/>
                  </a:lnTo>
                  <a:lnTo>
                    <a:pt x="104642" y="250350"/>
                  </a:lnTo>
                  <a:lnTo>
                    <a:pt x="0" y="145708"/>
                  </a:lnTo>
                  <a:lnTo>
                    <a:pt x="82435" y="63272"/>
                  </a:lnTo>
                  <a:lnTo>
                    <a:pt x="145749" y="209"/>
                  </a:lnTo>
                  <a:lnTo>
                    <a:pt x="301456" y="155917"/>
                  </a:lnTo>
                  <a:lnTo>
                    <a:pt x="339643" y="117729"/>
                  </a:lnTo>
                  <a:lnTo>
                    <a:pt x="487248" y="265334"/>
                  </a:lnTo>
                  <a:lnTo>
                    <a:pt x="527635" y="224946"/>
                  </a:lnTo>
                  <a:lnTo>
                    <a:pt x="448313" y="145624"/>
                  </a:lnTo>
                  <a:lnTo>
                    <a:pt x="459684" y="134253"/>
                  </a:lnTo>
                  <a:lnTo>
                    <a:pt x="593938" y="0"/>
                  </a:lnTo>
                  <a:lnTo>
                    <a:pt x="679867" y="85929"/>
                  </a:lnTo>
                  <a:lnTo>
                    <a:pt x="685657" y="124282"/>
                  </a:lnTo>
                  <a:lnTo>
                    <a:pt x="687633" y="163761"/>
                  </a:lnTo>
                  <a:lnTo>
                    <a:pt x="684875" y="210412"/>
                  </a:lnTo>
                  <a:lnTo>
                    <a:pt x="676812" y="255435"/>
                  </a:lnTo>
                  <a:lnTo>
                    <a:pt x="663760" y="298514"/>
                  </a:lnTo>
                  <a:lnTo>
                    <a:pt x="646032" y="339335"/>
                  </a:lnTo>
                  <a:lnTo>
                    <a:pt x="623946" y="377582"/>
                  </a:lnTo>
                  <a:lnTo>
                    <a:pt x="597815" y="412939"/>
                  </a:lnTo>
                  <a:lnTo>
                    <a:pt x="567956" y="445092"/>
                  </a:lnTo>
                  <a:lnTo>
                    <a:pt x="534683" y="473725"/>
                  </a:lnTo>
                  <a:lnTo>
                    <a:pt x="498313" y="498522"/>
                  </a:lnTo>
                  <a:lnTo>
                    <a:pt x="459160" y="519170"/>
                  </a:lnTo>
                  <a:lnTo>
                    <a:pt x="417539" y="535352"/>
                  </a:lnTo>
                  <a:lnTo>
                    <a:pt x="373767" y="546754"/>
                  </a:lnTo>
                  <a:lnTo>
                    <a:pt x="328158" y="553059"/>
                  </a:lnTo>
                  <a:close/>
                </a:path>
              </a:pathLst>
            </a:custGeom>
            <a:solidFill>
              <a:srgbClr val="F2B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6CDCDA8C-00E1-9BB5-2390-178595EF1BD7}"/>
                </a:ext>
              </a:extLst>
            </p:cNvPr>
            <p:cNvSpPr/>
            <p:nvPr/>
          </p:nvSpPr>
          <p:spPr>
            <a:xfrm>
              <a:off x="1518454" y="2392648"/>
              <a:ext cx="242570" cy="347345"/>
            </a:xfrm>
            <a:custGeom>
              <a:avLst/>
              <a:gdLst/>
              <a:ahLst/>
              <a:cxnLst/>
              <a:rect l="l" t="t" r="r" b="b"/>
              <a:pathLst>
                <a:path w="242569" h="347344">
                  <a:moveTo>
                    <a:pt x="70514" y="347123"/>
                  </a:moveTo>
                  <a:lnTo>
                    <a:pt x="0" y="347123"/>
                  </a:lnTo>
                  <a:lnTo>
                    <a:pt x="0" y="0"/>
                  </a:lnTo>
                  <a:lnTo>
                    <a:pt x="42943" y="17872"/>
                  </a:lnTo>
                  <a:lnTo>
                    <a:pt x="60612" y="61019"/>
                  </a:lnTo>
                  <a:lnTo>
                    <a:pt x="39611" y="107068"/>
                  </a:lnTo>
                  <a:lnTo>
                    <a:pt x="25295" y="116361"/>
                  </a:lnTo>
                  <a:lnTo>
                    <a:pt x="48963" y="116361"/>
                  </a:lnTo>
                  <a:lnTo>
                    <a:pt x="84966" y="132340"/>
                  </a:lnTo>
                  <a:lnTo>
                    <a:pt x="150799" y="205115"/>
                  </a:lnTo>
                  <a:lnTo>
                    <a:pt x="208008" y="120725"/>
                  </a:lnTo>
                  <a:lnTo>
                    <a:pt x="213413" y="115420"/>
                  </a:lnTo>
                  <a:lnTo>
                    <a:pt x="220197" y="112696"/>
                  </a:lnTo>
                  <a:lnTo>
                    <a:pt x="227507" y="112716"/>
                  </a:lnTo>
                  <a:lnTo>
                    <a:pt x="234491" y="115641"/>
                  </a:lnTo>
                  <a:lnTo>
                    <a:pt x="239794" y="121046"/>
                  </a:lnTo>
                  <a:lnTo>
                    <a:pt x="242518" y="127829"/>
                  </a:lnTo>
                  <a:lnTo>
                    <a:pt x="242500" y="135139"/>
                  </a:lnTo>
                  <a:lnTo>
                    <a:pt x="239576" y="142123"/>
                  </a:lnTo>
                  <a:lnTo>
                    <a:pt x="156149" y="265193"/>
                  </a:lnTo>
                  <a:lnTo>
                    <a:pt x="70514" y="177463"/>
                  </a:lnTo>
                  <a:lnTo>
                    <a:pt x="70514" y="347123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66737C95-DE1C-5027-6BCE-AB1A3F7442F1}"/>
                </a:ext>
              </a:extLst>
            </p:cNvPr>
            <p:cNvSpPr/>
            <p:nvPr/>
          </p:nvSpPr>
          <p:spPr>
            <a:xfrm>
              <a:off x="1261930" y="2379855"/>
              <a:ext cx="262890" cy="347345"/>
            </a:xfrm>
            <a:custGeom>
              <a:avLst/>
              <a:gdLst/>
              <a:ahLst/>
              <a:cxnLst/>
              <a:rect l="l" t="t" r="r" b="b"/>
              <a:pathLst>
                <a:path w="262890" h="347344">
                  <a:moveTo>
                    <a:pt x="242925" y="347123"/>
                  </a:moveTo>
                  <a:lnTo>
                    <a:pt x="172004" y="347123"/>
                  </a:lnTo>
                  <a:lnTo>
                    <a:pt x="172004" y="177463"/>
                  </a:lnTo>
                  <a:lnTo>
                    <a:pt x="86369" y="265193"/>
                  </a:lnTo>
                  <a:lnTo>
                    <a:pt x="2942" y="142123"/>
                  </a:lnTo>
                  <a:lnTo>
                    <a:pt x="18" y="135139"/>
                  </a:lnTo>
                  <a:lnTo>
                    <a:pt x="0" y="127829"/>
                  </a:lnTo>
                  <a:lnTo>
                    <a:pt x="2723" y="121046"/>
                  </a:lnTo>
                  <a:lnTo>
                    <a:pt x="8026" y="115641"/>
                  </a:lnTo>
                  <a:lnTo>
                    <a:pt x="15010" y="112716"/>
                  </a:lnTo>
                  <a:lnTo>
                    <a:pt x="22321" y="112696"/>
                  </a:lnTo>
                  <a:lnTo>
                    <a:pt x="29105" y="115420"/>
                  </a:lnTo>
                  <a:lnTo>
                    <a:pt x="34510" y="120725"/>
                  </a:lnTo>
                  <a:lnTo>
                    <a:pt x="91719" y="205115"/>
                  </a:lnTo>
                  <a:lnTo>
                    <a:pt x="157551" y="132340"/>
                  </a:lnTo>
                  <a:lnTo>
                    <a:pt x="165130" y="125551"/>
                  </a:lnTo>
                  <a:lnTo>
                    <a:pt x="173859" y="120535"/>
                  </a:lnTo>
                  <a:lnTo>
                    <a:pt x="183435" y="117427"/>
                  </a:lnTo>
                  <a:lnTo>
                    <a:pt x="193554" y="116361"/>
                  </a:lnTo>
                  <a:lnTo>
                    <a:pt x="217222" y="116361"/>
                  </a:lnTo>
                  <a:lnTo>
                    <a:pt x="202907" y="107068"/>
                  </a:lnTo>
                  <a:lnTo>
                    <a:pt x="191744" y="94245"/>
                  </a:lnTo>
                  <a:lnTo>
                    <a:pt x="184491" y="78644"/>
                  </a:lnTo>
                  <a:lnTo>
                    <a:pt x="181906" y="61019"/>
                  </a:lnTo>
                  <a:lnTo>
                    <a:pt x="186701" y="37268"/>
                  </a:lnTo>
                  <a:lnTo>
                    <a:pt x="199778" y="17872"/>
                  </a:lnTo>
                  <a:lnTo>
                    <a:pt x="219174" y="4795"/>
                  </a:lnTo>
                  <a:lnTo>
                    <a:pt x="242925" y="0"/>
                  </a:lnTo>
                  <a:lnTo>
                    <a:pt x="262368" y="173562"/>
                  </a:lnTo>
                  <a:lnTo>
                    <a:pt x="242925" y="347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1E781A65-590A-AF7B-6383-FF293D7BB12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815" y="2331965"/>
              <a:ext cx="205940" cy="205940"/>
            </a:xfrm>
            <a:prstGeom prst="rect">
              <a:avLst/>
            </a:prstGeom>
          </p:spPr>
        </p:pic>
        <p:pic>
          <p:nvPicPr>
            <p:cNvPr id="40" name="object 13">
              <a:extLst>
                <a:ext uri="{FF2B5EF4-FFF2-40B4-BE49-F238E27FC236}">
                  <a16:creationId xmlns:a16="http://schemas.microsoft.com/office/drawing/2014/main" id="{689E665A-EB08-8DDD-A089-0D67CD3415D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095" y="2331965"/>
              <a:ext cx="205940" cy="205940"/>
            </a:xfrm>
            <a:prstGeom prst="rect">
              <a:avLst/>
            </a:prstGeom>
          </p:spPr>
        </p:pic>
      </p:grpSp>
      <p:pic>
        <p:nvPicPr>
          <p:cNvPr id="41" name="object 19">
            <a:extLst>
              <a:ext uri="{FF2B5EF4-FFF2-40B4-BE49-F238E27FC236}">
                <a16:creationId xmlns:a16="http://schemas.microsoft.com/office/drawing/2014/main" id="{53F3E440-9A19-9916-9BD2-14CA15FD8FCB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13156" y="2027165"/>
            <a:ext cx="981074" cy="60959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92F0-F34E-7938-BE2C-345F9246AF89}"/>
              </a:ext>
            </a:extLst>
          </p:cNvPr>
          <p:cNvGrpSpPr/>
          <p:nvPr/>
        </p:nvGrpSpPr>
        <p:grpSpPr>
          <a:xfrm>
            <a:off x="12149024" y="2106873"/>
            <a:ext cx="809625" cy="809625"/>
            <a:chOff x="11940389" y="2049610"/>
            <a:chExt cx="809625" cy="809625"/>
          </a:xfrm>
        </p:grpSpPr>
        <p:sp>
          <p:nvSpPr>
            <p:cNvPr id="44" name="object 28">
              <a:extLst>
                <a:ext uri="{FF2B5EF4-FFF2-40B4-BE49-F238E27FC236}">
                  <a16:creationId xmlns:a16="http://schemas.microsoft.com/office/drawing/2014/main" id="{A525CFD8-5872-3A80-DE57-0CE2A536704F}"/>
                </a:ext>
              </a:extLst>
            </p:cNvPr>
            <p:cNvSpPr/>
            <p:nvPr/>
          </p:nvSpPr>
          <p:spPr>
            <a:xfrm>
              <a:off x="12006711" y="2125821"/>
              <a:ext cx="619125" cy="628015"/>
            </a:xfrm>
            <a:custGeom>
              <a:avLst/>
              <a:gdLst/>
              <a:ahLst/>
              <a:cxnLst/>
              <a:rect l="l" t="t" r="r" b="b"/>
              <a:pathLst>
                <a:path w="619125" h="628014">
                  <a:moveTo>
                    <a:pt x="173443" y="262826"/>
                  </a:moveTo>
                  <a:lnTo>
                    <a:pt x="171513" y="253339"/>
                  </a:lnTo>
                  <a:lnTo>
                    <a:pt x="169075" y="249707"/>
                  </a:lnTo>
                  <a:lnTo>
                    <a:pt x="166281" y="245579"/>
                  </a:lnTo>
                  <a:lnTo>
                    <a:pt x="162153" y="242798"/>
                  </a:lnTo>
                  <a:lnTo>
                    <a:pt x="162153" y="255600"/>
                  </a:lnTo>
                  <a:lnTo>
                    <a:pt x="162153" y="272554"/>
                  </a:lnTo>
                  <a:lnTo>
                    <a:pt x="156273" y="278434"/>
                  </a:lnTo>
                  <a:lnTo>
                    <a:pt x="137629" y="278434"/>
                  </a:lnTo>
                  <a:lnTo>
                    <a:pt x="131749" y="272554"/>
                  </a:lnTo>
                  <a:lnTo>
                    <a:pt x="131749" y="255600"/>
                  </a:lnTo>
                  <a:lnTo>
                    <a:pt x="137629" y="249707"/>
                  </a:lnTo>
                  <a:lnTo>
                    <a:pt x="156273" y="249707"/>
                  </a:lnTo>
                  <a:lnTo>
                    <a:pt x="162153" y="255600"/>
                  </a:lnTo>
                  <a:lnTo>
                    <a:pt x="162153" y="242798"/>
                  </a:lnTo>
                  <a:lnTo>
                    <a:pt x="158521" y="240347"/>
                  </a:lnTo>
                  <a:lnTo>
                    <a:pt x="149034" y="238429"/>
                  </a:lnTo>
                  <a:lnTo>
                    <a:pt x="144856" y="238429"/>
                  </a:lnTo>
                  <a:lnTo>
                    <a:pt x="135369" y="240347"/>
                  </a:lnTo>
                  <a:lnTo>
                    <a:pt x="127609" y="245579"/>
                  </a:lnTo>
                  <a:lnTo>
                    <a:pt x="122377" y="253339"/>
                  </a:lnTo>
                  <a:lnTo>
                    <a:pt x="120459" y="262826"/>
                  </a:lnTo>
                  <a:lnTo>
                    <a:pt x="120459" y="265315"/>
                  </a:lnTo>
                  <a:lnTo>
                    <a:pt x="122377" y="274802"/>
                  </a:lnTo>
                  <a:lnTo>
                    <a:pt x="127609" y="282562"/>
                  </a:lnTo>
                  <a:lnTo>
                    <a:pt x="135369" y="287794"/>
                  </a:lnTo>
                  <a:lnTo>
                    <a:pt x="144856" y="289725"/>
                  </a:lnTo>
                  <a:lnTo>
                    <a:pt x="149034" y="289725"/>
                  </a:lnTo>
                  <a:lnTo>
                    <a:pt x="173443" y="265315"/>
                  </a:lnTo>
                  <a:lnTo>
                    <a:pt x="173443" y="262826"/>
                  </a:lnTo>
                  <a:close/>
                </a:path>
                <a:path w="619125" h="628014">
                  <a:moveTo>
                    <a:pt x="173443" y="132918"/>
                  </a:moveTo>
                  <a:lnTo>
                    <a:pt x="171450" y="123126"/>
                  </a:lnTo>
                  <a:lnTo>
                    <a:pt x="168681" y="119011"/>
                  </a:lnTo>
                  <a:lnTo>
                    <a:pt x="166052" y="115112"/>
                  </a:lnTo>
                  <a:lnTo>
                    <a:pt x="162153" y="112496"/>
                  </a:lnTo>
                  <a:lnTo>
                    <a:pt x="162153" y="125247"/>
                  </a:lnTo>
                  <a:lnTo>
                    <a:pt x="162153" y="207899"/>
                  </a:lnTo>
                  <a:lnTo>
                    <a:pt x="155905" y="214134"/>
                  </a:lnTo>
                  <a:lnTo>
                    <a:pt x="137985" y="214134"/>
                  </a:lnTo>
                  <a:lnTo>
                    <a:pt x="131749" y="207899"/>
                  </a:lnTo>
                  <a:lnTo>
                    <a:pt x="131749" y="125247"/>
                  </a:lnTo>
                  <a:lnTo>
                    <a:pt x="137985" y="119011"/>
                  </a:lnTo>
                  <a:lnTo>
                    <a:pt x="155905" y="119011"/>
                  </a:lnTo>
                  <a:lnTo>
                    <a:pt x="162153" y="125247"/>
                  </a:lnTo>
                  <a:lnTo>
                    <a:pt x="162153" y="112496"/>
                  </a:lnTo>
                  <a:lnTo>
                    <a:pt x="158038" y="109715"/>
                  </a:lnTo>
                  <a:lnTo>
                    <a:pt x="148247" y="107734"/>
                  </a:lnTo>
                  <a:lnTo>
                    <a:pt x="145643" y="107734"/>
                  </a:lnTo>
                  <a:lnTo>
                    <a:pt x="135851" y="109715"/>
                  </a:lnTo>
                  <a:lnTo>
                    <a:pt x="127850" y="115112"/>
                  </a:lnTo>
                  <a:lnTo>
                    <a:pt x="122440" y="123126"/>
                  </a:lnTo>
                  <a:lnTo>
                    <a:pt x="120459" y="132918"/>
                  </a:lnTo>
                  <a:lnTo>
                    <a:pt x="120459" y="200228"/>
                  </a:lnTo>
                  <a:lnTo>
                    <a:pt x="122440" y="210032"/>
                  </a:lnTo>
                  <a:lnTo>
                    <a:pt x="127850" y="218033"/>
                  </a:lnTo>
                  <a:lnTo>
                    <a:pt x="135851" y="223443"/>
                  </a:lnTo>
                  <a:lnTo>
                    <a:pt x="145643" y="225425"/>
                  </a:lnTo>
                  <a:lnTo>
                    <a:pt x="148247" y="225425"/>
                  </a:lnTo>
                  <a:lnTo>
                    <a:pt x="158038" y="223443"/>
                  </a:lnTo>
                  <a:lnTo>
                    <a:pt x="166052" y="218033"/>
                  </a:lnTo>
                  <a:lnTo>
                    <a:pt x="168681" y="214134"/>
                  </a:lnTo>
                  <a:lnTo>
                    <a:pt x="171450" y="210032"/>
                  </a:lnTo>
                  <a:lnTo>
                    <a:pt x="173443" y="200228"/>
                  </a:lnTo>
                  <a:lnTo>
                    <a:pt x="173443" y="132918"/>
                  </a:lnTo>
                  <a:close/>
                </a:path>
                <a:path w="619125" h="628014">
                  <a:moveTo>
                    <a:pt x="275488" y="197383"/>
                  </a:moveTo>
                  <a:lnTo>
                    <a:pt x="265366" y="147396"/>
                  </a:lnTo>
                  <a:lnTo>
                    <a:pt x="264198" y="145669"/>
                  </a:lnTo>
                  <a:lnTo>
                    <a:pt x="264198" y="197383"/>
                  </a:lnTo>
                  <a:lnTo>
                    <a:pt x="254965" y="242989"/>
                  </a:lnTo>
                  <a:lnTo>
                    <a:pt x="229819" y="280263"/>
                  </a:lnTo>
                  <a:lnTo>
                    <a:pt x="192544" y="305409"/>
                  </a:lnTo>
                  <a:lnTo>
                    <a:pt x="146951" y="314642"/>
                  </a:lnTo>
                  <a:lnTo>
                    <a:pt x="101358" y="305409"/>
                  </a:lnTo>
                  <a:lnTo>
                    <a:pt x="64084" y="280263"/>
                  </a:lnTo>
                  <a:lnTo>
                    <a:pt x="38925" y="242989"/>
                  </a:lnTo>
                  <a:lnTo>
                    <a:pt x="29705" y="197383"/>
                  </a:lnTo>
                  <a:lnTo>
                    <a:pt x="38925" y="151790"/>
                  </a:lnTo>
                  <a:lnTo>
                    <a:pt x="64084" y="114515"/>
                  </a:lnTo>
                  <a:lnTo>
                    <a:pt x="101358" y="89369"/>
                  </a:lnTo>
                  <a:lnTo>
                    <a:pt x="146951" y="80137"/>
                  </a:lnTo>
                  <a:lnTo>
                    <a:pt x="192544" y="89369"/>
                  </a:lnTo>
                  <a:lnTo>
                    <a:pt x="229819" y="114515"/>
                  </a:lnTo>
                  <a:lnTo>
                    <a:pt x="254965" y="151790"/>
                  </a:lnTo>
                  <a:lnTo>
                    <a:pt x="264198" y="197383"/>
                  </a:lnTo>
                  <a:lnTo>
                    <a:pt x="264198" y="145669"/>
                  </a:lnTo>
                  <a:lnTo>
                    <a:pt x="237794" y="106540"/>
                  </a:lnTo>
                  <a:lnTo>
                    <a:pt x="198666" y="80137"/>
                  </a:lnTo>
                  <a:lnTo>
                    <a:pt x="196938" y="78968"/>
                  </a:lnTo>
                  <a:lnTo>
                    <a:pt x="146951" y="68846"/>
                  </a:lnTo>
                  <a:lnTo>
                    <a:pt x="96964" y="78968"/>
                  </a:lnTo>
                  <a:lnTo>
                    <a:pt x="56095" y="106540"/>
                  </a:lnTo>
                  <a:lnTo>
                    <a:pt x="28524" y="147396"/>
                  </a:lnTo>
                  <a:lnTo>
                    <a:pt x="18415" y="197383"/>
                  </a:lnTo>
                  <a:lnTo>
                    <a:pt x="28524" y="247370"/>
                  </a:lnTo>
                  <a:lnTo>
                    <a:pt x="56095" y="288239"/>
                  </a:lnTo>
                  <a:lnTo>
                    <a:pt x="96964" y="315810"/>
                  </a:lnTo>
                  <a:lnTo>
                    <a:pt x="146951" y="325932"/>
                  </a:lnTo>
                  <a:lnTo>
                    <a:pt x="196926" y="315810"/>
                  </a:lnTo>
                  <a:lnTo>
                    <a:pt x="198666" y="314642"/>
                  </a:lnTo>
                  <a:lnTo>
                    <a:pt x="237794" y="288239"/>
                  </a:lnTo>
                  <a:lnTo>
                    <a:pt x="265366" y="247370"/>
                  </a:lnTo>
                  <a:lnTo>
                    <a:pt x="275488" y="197383"/>
                  </a:lnTo>
                  <a:close/>
                </a:path>
                <a:path w="619125" h="628014">
                  <a:moveTo>
                    <a:pt x="359295" y="154647"/>
                  </a:moveTo>
                  <a:lnTo>
                    <a:pt x="353517" y="151155"/>
                  </a:lnTo>
                  <a:lnTo>
                    <a:pt x="334137" y="131737"/>
                  </a:lnTo>
                  <a:lnTo>
                    <a:pt x="328345" y="125945"/>
                  </a:lnTo>
                  <a:lnTo>
                    <a:pt x="327253" y="124866"/>
                  </a:lnTo>
                  <a:lnTo>
                    <a:pt x="323989" y="123558"/>
                  </a:lnTo>
                  <a:lnTo>
                    <a:pt x="321691" y="123977"/>
                  </a:lnTo>
                  <a:lnTo>
                    <a:pt x="318681" y="126682"/>
                  </a:lnTo>
                  <a:lnTo>
                    <a:pt x="318020" y="128930"/>
                  </a:lnTo>
                  <a:lnTo>
                    <a:pt x="319074" y="132689"/>
                  </a:lnTo>
                  <a:lnTo>
                    <a:pt x="320459" y="134112"/>
                  </a:lnTo>
                  <a:lnTo>
                    <a:pt x="338353" y="151930"/>
                  </a:lnTo>
                  <a:lnTo>
                    <a:pt x="302895" y="151892"/>
                  </a:lnTo>
                  <a:lnTo>
                    <a:pt x="300951" y="151917"/>
                  </a:lnTo>
                  <a:lnTo>
                    <a:pt x="297662" y="153758"/>
                  </a:lnTo>
                  <a:lnTo>
                    <a:pt x="296557" y="155638"/>
                  </a:lnTo>
                  <a:lnTo>
                    <a:pt x="296557" y="159486"/>
                  </a:lnTo>
                  <a:lnTo>
                    <a:pt x="297662" y="161378"/>
                  </a:lnTo>
                  <a:lnTo>
                    <a:pt x="300951" y="163220"/>
                  </a:lnTo>
                  <a:lnTo>
                    <a:pt x="302895" y="163233"/>
                  </a:lnTo>
                  <a:lnTo>
                    <a:pt x="338353" y="163207"/>
                  </a:lnTo>
                  <a:lnTo>
                    <a:pt x="320421" y="181076"/>
                  </a:lnTo>
                  <a:lnTo>
                    <a:pt x="319074" y="182460"/>
                  </a:lnTo>
                  <a:lnTo>
                    <a:pt x="318033" y="186080"/>
                  </a:lnTo>
                  <a:lnTo>
                    <a:pt x="318566" y="188188"/>
                  </a:lnTo>
                  <a:lnTo>
                    <a:pt x="319951" y="189585"/>
                  </a:lnTo>
                  <a:lnTo>
                    <a:pt x="321297" y="190919"/>
                  </a:lnTo>
                  <a:lnTo>
                    <a:pt x="323392" y="191477"/>
                  </a:lnTo>
                  <a:lnTo>
                    <a:pt x="327037" y="190474"/>
                  </a:lnTo>
                  <a:lnTo>
                    <a:pt x="328447" y="189090"/>
                  </a:lnTo>
                  <a:lnTo>
                    <a:pt x="355422" y="162102"/>
                  </a:lnTo>
                  <a:lnTo>
                    <a:pt x="356577" y="160921"/>
                  </a:lnTo>
                  <a:lnTo>
                    <a:pt x="359295" y="154647"/>
                  </a:lnTo>
                  <a:close/>
                </a:path>
                <a:path w="619125" h="628014">
                  <a:moveTo>
                    <a:pt x="391579" y="236461"/>
                  </a:moveTo>
                  <a:lnTo>
                    <a:pt x="387172" y="232054"/>
                  </a:lnTo>
                  <a:lnTo>
                    <a:pt x="383603" y="232054"/>
                  </a:lnTo>
                  <a:lnTo>
                    <a:pt x="352450" y="263207"/>
                  </a:lnTo>
                  <a:lnTo>
                    <a:pt x="352450" y="266776"/>
                  </a:lnTo>
                  <a:lnTo>
                    <a:pt x="355765" y="270078"/>
                  </a:lnTo>
                  <a:lnTo>
                    <a:pt x="357200" y="270637"/>
                  </a:lnTo>
                  <a:lnTo>
                    <a:pt x="358648" y="270637"/>
                  </a:lnTo>
                  <a:lnTo>
                    <a:pt x="360095" y="270637"/>
                  </a:lnTo>
                  <a:lnTo>
                    <a:pt x="361530" y="270078"/>
                  </a:lnTo>
                  <a:lnTo>
                    <a:pt x="391579" y="240030"/>
                  </a:lnTo>
                  <a:lnTo>
                    <a:pt x="391579" y="236461"/>
                  </a:lnTo>
                  <a:close/>
                </a:path>
                <a:path w="619125" h="628014">
                  <a:moveTo>
                    <a:pt x="391579" y="75095"/>
                  </a:moveTo>
                  <a:lnTo>
                    <a:pt x="360426" y="43942"/>
                  </a:lnTo>
                  <a:lnTo>
                    <a:pt x="356857" y="43942"/>
                  </a:lnTo>
                  <a:lnTo>
                    <a:pt x="352450" y="48361"/>
                  </a:lnTo>
                  <a:lnTo>
                    <a:pt x="352450" y="51930"/>
                  </a:lnTo>
                  <a:lnTo>
                    <a:pt x="381393" y="80873"/>
                  </a:lnTo>
                  <a:lnTo>
                    <a:pt x="382498" y="81978"/>
                  </a:lnTo>
                  <a:lnTo>
                    <a:pt x="383946" y="82524"/>
                  </a:lnTo>
                  <a:lnTo>
                    <a:pt x="385381" y="82524"/>
                  </a:lnTo>
                  <a:lnTo>
                    <a:pt x="386829" y="82524"/>
                  </a:lnTo>
                  <a:lnTo>
                    <a:pt x="388277" y="81978"/>
                  </a:lnTo>
                  <a:lnTo>
                    <a:pt x="391579" y="78663"/>
                  </a:lnTo>
                  <a:lnTo>
                    <a:pt x="391579" y="75095"/>
                  </a:lnTo>
                  <a:close/>
                </a:path>
                <a:path w="619125" h="628014">
                  <a:moveTo>
                    <a:pt x="471716" y="2527"/>
                  </a:moveTo>
                  <a:lnTo>
                    <a:pt x="469188" y="0"/>
                  </a:lnTo>
                  <a:lnTo>
                    <a:pt x="462953" y="0"/>
                  </a:lnTo>
                  <a:lnTo>
                    <a:pt x="460425" y="2527"/>
                  </a:lnTo>
                  <a:lnTo>
                    <a:pt x="460425" y="46583"/>
                  </a:lnTo>
                  <a:lnTo>
                    <a:pt x="462953" y="49110"/>
                  </a:lnTo>
                  <a:lnTo>
                    <a:pt x="469188" y="49110"/>
                  </a:lnTo>
                  <a:lnTo>
                    <a:pt x="471716" y="46583"/>
                  </a:lnTo>
                  <a:lnTo>
                    <a:pt x="471716" y="43459"/>
                  </a:lnTo>
                  <a:lnTo>
                    <a:pt x="471716" y="2527"/>
                  </a:lnTo>
                  <a:close/>
                </a:path>
                <a:path w="619125" h="628014">
                  <a:moveTo>
                    <a:pt x="504507" y="148590"/>
                  </a:moveTo>
                  <a:lnTo>
                    <a:pt x="500100" y="144170"/>
                  </a:lnTo>
                  <a:lnTo>
                    <a:pt x="496531" y="144170"/>
                  </a:lnTo>
                  <a:lnTo>
                    <a:pt x="494322" y="146380"/>
                  </a:lnTo>
                  <a:lnTo>
                    <a:pt x="462661" y="178054"/>
                  </a:lnTo>
                  <a:lnTo>
                    <a:pt x="443547" y="158940"/>
                  </a:lnTo>
                  <a:lnTo>
                    <a:pt x="439978" y="158940"/>
                  </a:lnTo>
                  <a:lnTo>
                    <a:pt x="435559" y="163347"/>
                  </a:lnTo>
                  <a:lnTo>
                    <a:pt x="435559" y="166916"/>
                  </a:lnTo>
                  <a:lnTo>
                    <a:pt x="459765" y="191122"/>
                  </a:lnTo>
                  <a:lnTo>
                    <a:pt x="461213" y="191681"/>
                  </a:lnTo>
                  <a:lnTo>
                    <a:pt x="464096" y="191681"/>
                  </a:lnTo>
                  <a:lnTo>
                    <a:pt x="465543" y="191122"/>
                  </a:lnTo>
                  <a:lnTo>
                    <a:pt x="504507" y="152158"/>
                  </a:lnTo>
                  <a:lnTo>
                    <a:pt x="504507" y="148590"/>
                  </a:lnTo>
                  <a:close/>
                </a:path>
                <a:path w="619125" h="628014">
                  <a:moveTo>
                    <a:pt x="551954" y="154724"/>
                  </a:moveTo>
                  <a:lnTo>
                    <a:pt x="545185" y="121335"/>
                  </a:lnTo>
                  <a:lnTo>
                    <a:pt x="540651" y="114617"/>
                  </a:lnTo>
                  <a:lnTo>
                    <a:pt x="540651" y="154724"/>
                  </a:lnTo>
                  <a:lnTo>
                    <a:pt x="539800" y="166027"/>
                  </a:lnTo>
                  <a:lnTo>
                    <a:pt x="537273" y="176949"/>
                  </a:lnTo>
                  <a:lnTo>
                    <a:pt x="533120" y="187375"/>
                  </a:lnTo>
                  <a:lnTo>
                    <a:pt x="527278" y="197345"/>
                  </a:lnTo>
                  <a:lnTo>
                    <a:pt x="518363" y="212166"/>
                  </a:lnTo>
                  <a:lnTo>
                    <a:pt x="510844" y="228663"/>
                  </a:lnTo>
                  <a:lnTo>
                    <a:pt x="506069" y="248513"/>
                  </a:lnTo>
                  <a:lnTo>
                    <a:pt x="506006" y="250431"/>
                  </a:lnTo>
                  <a:lnTo>
                    <a:pt x="505282" y="273227"/>
                  </a:lnTo>
                  <a:lnTo>
                    <a:pt x="505231" y="275551"/>
                  </a:lnTo>
                  <a:lnTo>
                    <a:pt x="504482" y="277304"/>
                  </a:lnTo>
                  <a:lnTo>
                    <a:pt x="501764" y="280009"/>
                  </a:lnTo>
                  <a:lnTo>
                    <a:pt x="499960" y="280771"/>
                  </a:lnTo>
                  <a:lnTo>
                    <a:pt x="497586" y="280771"/>
                  </a:lnTo>
                  <a:lnTo>
                    <a:pt x="497586" y="292061"/>
                  </a:lnTo>
                  <a:lnTo>
                    <a:pt x="497586" y="322072"/>
                  </a:lnTo>
                  <a:lnTo>
                    <a:pt x="494004" y="325653"/>
                  </a:lnTo>
                  <a:lnTo>
                    <a:pt x="438137" y="325653"/>
                  </a:lnTo>
                  <a:lnTo>
                    <a:pt x="434543" y="322072"/>
                  </a:lnTo>
                  <a:lnTo>
                    <a:pt x="434543" y="292061"/>
                  </a:lnTo>
                  <a:lnTo>
                    <a:pt x="497586" y="292061"/>
                  </a:lnTo>
                  <a:lnTo>
                    <a:pt x="497586" y="280771"/>
                  </a:lnTo>
                  <a:lnTo>
                    <a:pt x="430161" y="280771"/>
                  </a:lnTo>
                  <a:lnTo>
                    <a:pt x="426948" y="277609"/>
                  </a:lnTo>
                  <a:lnTo>
                    <a:pt x="426872" y="273227"/>
                  </a:lnTo>
                  <a:lnTo>
                    <a:pt x="426072" y="248513"/>
                  </a:lnTo>
                  <a:lnTo>
                    <a:pt x="421297" y="228663"/>
                  </a:lnTo>
                  <a:lnTo>
                    <a:pt x="413778" y="212166"/>
                  </a:lnTo>
                  <a:lnTo>
                    <a:pt x="404723" y="197129"/>
                  </a:lnTo>
                  <a:lnTo>
                    <a:pt x="398995" y="187375"/>
                  </a:lnTo>
                  <a:lnTo>
                    <a:pt x="394855" y="176949"/>
                  </a:lnTo>
                  <a:lnTo>
                    <a:pt x="392341" y="166027"/>
                  </a:lnTo>
                  <a:lnTo>
                    <a:pt x="391490" y="154724"/>
                  </a:lnTo>
                  <a:lnTo>
                    <a:pt x="397357" y="125717"/>
                  </a:lnTo>
                  <a:lnTo>
                    <a:pt x="413359" y="102006"/>
                  </a:lnTo>
                  <a:lnTo>
                    <a:pt x="437070" y="86017"/>
                  </a:lnTo>
                  <a:lnTo>
                    <a:pt x="466064" y="80137"/>
                  </a:lnTo>
                  <a:lnTo>
                    <a:pt x="495071" y="86017"/>
                  </a:lnTo>
                  <a:lnTo>
                    <a:pt x="518782" y="102006"/>
                  </a:lnTo>
                  <a:lnTo>
                    <a:pt x="534784" y="125717"/>
                  </a:lnTo>
                  <a:lnTo>
                    <a:pt x="540651" y="154724"/>
                  </a:lnTo>
                  <a:lnTo>
                    <a:pt x="540651" y="114617"/>
                  </a:lnTo>
                  <a:lnTo>
                    <a:pt x="526770" y="94030"/>
                  </a:lnTo>
                  <a:lnTo>
                    <a:pt x="506183" y="80137"/>
                  </a:lnTo>
                  <a:lnTo>
                    <a:pt x="499465" y="75603"/>
                  </a:lnTo>
                  <a:lnTo>
                    <a:pt x="466077" y="68846"/>
                  </a:lnTo>
                  <a:lnTo>
                    <a:pt x="432676" y="75603"/>
                  </a:lnTo>
                  <a:lnTo>
                    <a:pt x="405384" y="94030"/>
                  </a:lnTo>
                  <a:lnTo>
                    <a:pt x="386956" y="121335"/>
                  </a:lnTo>
                  <a:lnTo>
                    <a:pt x="380199" y="154724"/>
                  </a:lnTo>
                  <a:lnTo>
                    <a:pt x="381177" y="167728"/>
                  </a:lnTo>
                  <a:lnTo>
                    <a:pt x="384060" y="180289"/>
                  </a:lnTo>
                  <a:lnTo>
                    <a:pt x="388797" y="192227"/>
                  </a:lnTo>
                  <a:lnTo>
                    <a:pt x="395427" y="203555"/>
                  </a:lnTo>
                  <a:lnTo>
                    <a:pt x="403783" y="217424"/>
                  </a:lnTo>
                  <a:lnTo>
                    <a:pt x="410667" y="232486"/>
                  </a:lnTo>
                  <a:lnTo>
                    <a:pt x="414934" y="250431"/>
                  </a:lnTo>
                  <a:lnTo>
                    <a:pt x="415607" y="273227"/>
                  </a:lnTo>
                  <a:lnTo>
                    <a:pt x="415594" y="279704"/>
                  </a:lnTo>
                  <a:lnTo>
                    <a:pt x="418630" y="285153"/>
                  </a:lnTo>
                  <a:lnTo>
                    <a:pt x="423252" y="288505"/>
                  </a:lnTo>
                  <a:lnTo>
                    <a:pt x="423265" y="317665"/>
                  </a:lnTo>
                  <a:lnTo>
                    <a:pt x="424776" y="325158"/>
                  </a:lnTo>
                  <a:lnTo>
                    <a:pt x="428917" y="331292"/>
                  </a:lnTo>
                  <a:lnTo>
                    <a:pt x="435038" y="335419"/>
                  </a:lnTo>
                  <a:lnTo>
                    <a:pt x="442531" y="336943"/>
                  </a:lnTo>
                  <a:lnTo>
                    <a:pt x="489610" y="336943"/>
                  </a:lnTo>
                  <a:lnTo>
                    <a:pt x="508876" y="317665"/>
                  </a:lnTo>
                  <a:lnTo>
                    <a:pt x="508876" y="292061"/>
                  </a:lnTo>
                  <a:lnTo>
                    <a:pt x="508876" y="288505"/>
                  </a:lnTo>
                  <a:lnTo>
                    <a:pt x="509663" y="287947"/>
                  </a:lnTo>
                  <a:lnTo>
                    <a:pt x="510413" y="287324"/>
                  </a:lnTo>
                  <a:lnTo>
                    <a:pt x="514629" y="283121"/>
                  </a:lnTo>
                  <a:lnTo>
                    <a:pt x="515607" y="280771"/>
                  </a:lnTo>
                  <a:lnTo>
                    <a:pt x="516559" y="278485"/>
                  </a:lnTo>
                  <a:lnTo>
                    <a:pt x="516559" y="273227"/>
                  </a:lnTo>
                  <a:lnTo>
                    <a:pt x="517207" y="250431"/>
                  </a:lnTo>
                  <a:lnTo>
                    <a:pt x="521474" y="232486"/>
                  </a:lnTo>
                  <a:lnTo>
                    <a:pt x="528358" y="217424"/>
                  </a:lnTo>
                  <a:lnTo>
                    <a:pt x="536829" y="203339"/>
                  </a:lnTo>
                  <a:lnTo>
                    <a:pt x="543331" y="192227"/>
                  </a:lnTo>
                  <a:lnTo>
                    <a:pt x="548068" y="180289"/>
                  </a:lnTo>
                  <a:lnTo>
                    <a:pt x="550964" y="167728"/>
                  </a:lnTo>
                  <a:lnTo>
                    <a:pt x="551954" y="154724"/>
                  </a:lnTo>
                  <a:close/>
                </a:path>
                <a:path w="619125" h="628014">
                  <a:moveTo>
                    <a:pt x="579691" y="263207"/>
                  </a:moveTo>
                  <a:lnTo>
                    <a:pt x="550748" y="234264"/>
                  </a:lnTo>
                  <a:lnTo>
                    <a:pt x="548538" y="232054"/>
                  </a:lnTo>
                  <a:lnTo>
                    <a:pt x="544969" y="232054"/>
                  </a:lnTo>
                  <a:lnTo>
                    <a:pt x="542759" y="234264"/>
                  </a:lnTo>
                  <a:lnTo>
                    <a:pt x="540562" y="236461"/>
                  </a:lnTo>
                  <a:lnTo>
                    <a:pt x="540562" y="240042"/>
                  </a:lnTo>
                  <a:lnTo>
                    <a:pt x="570598" y="270078"/>
                  </a:lnTo>
                  <a:lnTo>
                    <a:pt x="572046" y="270637"/>
                  </a:lnTo>
                  <a:lnTo>
                    <a:pt x="574941" y="270637"/>
                  </a:lnTo>
                  <a:lnTo>
                    <a:pt x="576376" y="270090"/>
                  </a:lnTo>
                  <a:lnTo>
                    <a:pt x="579691" y="266776"/>
                  </a:lnTo>
                  <a:lnTo>
                    <a:pt x="579691" y="263207"/>
                  </a:lnTo>
                  <a:close/>
                </a:path>
                <a:path w="619125" h="628014">
                  <a:moveTo>
                    <a:pt x="579691" y="48361"/>
                  </a:moveTo>
                  <a:lnTo>
                    <a:pt x="577481" y="46151"/>
                  </a:lnTo>
                  <a:lnTo>
                    <a:pt x="575271" y="43942"/>
                  </a:lnTo>
                  <a:lnTo>
                    <a:pt x="571703" y="43942"/>
                  </a:lnTo>
                  <a:lnTo>
                    <a:pt x="540562" y="75095"/>
                  </a:lnTo>
                  <a:lnTo>
                    <a:pt x="540562" y="78663"/>
                  </a:lnTo>
                  <a:lnTo>
                    <a:pt x="543864" y="81978"/>
                  </a:lnTo>
                  <a:lnTo>
                    <a:pt x="545312" y="82524"/>
                  </a:lnTo>
                  <a:lnTo>
                    <a:pt x="548195" y="82524"/>
                  </a:lnTo>
                  <a:lnTo>
                    <a:pt x="549643" y="81978"/>
                  </a:lnTo>
                  <a:lnTo>
                    <a:pt x="577481" y="54140"/>
                  </a:lnTo>
                  <a:lnTo>
                    <a:pt x="579691" y="51930"/>
                  </a:lnTo>
                  <a:lnTo>
                    <a:pt x="579691" y="48361"/>
                  </a:lnTo>
                  <a:close/>
                </a:path>
                <a:path w="619125" h="628014">
                  <a:moveTo>
                    <a:pt x="597509" y="494245"/>
                  </a:moveTo>
                  <a:lnTo>
                    <a:pt x="500024" y="396760"/>
                  </a:lnTo>
                  <a:lnTo>
                    <a:pt x="457568" y="379171"/>
                  </a:lnTo>
                  <a:lnTo>
                    <a:pt x="370903" y="379171"/>
                  </a:lnTo>
                  <a:lnTo>
                    <a:pt x="328561" y="391960"/>
                  </a:lnTo>
                  <a:lnTo>
                    <a:pt x="316674" y="401764"/>
                  </a:lnTo>
                  <a:lnTo>
                    <a:pt x="308406" y="408571"/>
                  </a:lnTo>
                  <a:lnTo>
                    <a:pt x="299110" y="413537"/>
                  </a:lnTo>
                  <a:lnTo>
                    <a:pt x="289013" y="416598"/>
                  </a:lnTo>
                  <a:lnTo>
                    <a:pt x="278345" y="417639"/>
                  </a:lnTo>
                  <a:lnTo>
                    <a:pt x="222351" y="417639"/>
                  </a:lnTo>
                  <a:lnTo>
                    <a:pt x="211709" y="419074"/>
                  </a:lnTo>
                  <a:lnTo>
                    <a:pt x="202006" y="423164"/>
                  </a:lnTo>
                  <a:lnTo>
                    <a:pt x="193713" y="429602"/>
                  </a:lnTo>
                  <a:lnTo>
                    <a:pt x="187299" y="438086"/>
                  </a:lnTo>
                  <a:lnTo>
                    <a:pt x="65239" y="335241"/>
                  </a:lnTo>
                  <a:lnTo>
                    <a:pt x="52222" y="327888"/>
                  </a:lnTo>
                  <a:lnTo>
                    <a:pt x="37973" y="325856"/>
                  </a:lnTo>
                  <a:lnTo>
                    <a:pt x="23952" y="329095"/>
                  </a:lnTo>
                  <a:lnTo>
                    <a:pt x="0" y="365582"/>
                  </a:lnTo>
                  <a:lnTo>
                    <a:pt x="762" y="373380"/>
                  </a:lnTo>
                  <a:lnTo>
                    <a:pt x="198577" y="580605"/>
                  </a:lnTo>
                  <a:lnTo>
                    <a:pt x="241046" y="598195"/>
                  </a:lnTo>
                  <a:lnTo>
                    <a:pt x="427621" y="598195"/>
                  </a:lnTo>
                  <a:lnTo>
                    <a:pt x="434403" y="601002"/>
                  </a:lnTo>
                  <a:lnTo>
                    <a:pt x="460463" y="627062"/>
                  </a:lnTo>
                  <a:lnTo>
                    <a:pt x="461911" y="627608"/>
                  </a:lnTo>
                  <a:lnTo>
                    <a:pt x="464794" y="627608"/>
                  </a:lnTo>
                  <a:lnTo>
                    <a:pt x="466242" y="627062"/>
                  </a:lnTo>
                  <a:lnTo>
                    <a:pt x="469544" y="623747"/>
                  </a:lnTo>
                  <a:lnTo>
                    <a:pt x="469544" y="620179"/>
                  </a:lnTo>
                  <a:lnTo>
                    <a:pt x="441642" y="593318"/>
                  </a:lnTo>
                  <a:lnTo>
                    <a:pt x="420408" y="586905"/>
                  </a:lnTo>
                  <a:lnTo>
                    <a:pt x="241033" y="586905"/>
                  </a:lnTo>
                  <a:lnTo>
                    <a:pt x="231457" y="585965"/>
                  </a:lnTo>
                  <a:lnTo>
                    <a:pt x="14236" y="380288"/>
                  </a:lnTo>
                  <a:lnTo>
                    <a:pt x="11277" y="373164"/>
                  </a:lnTo>
                  <a:lnTo>
                    <a:pt x="11277" y="358000"/>
                  </a:lnTo>
                  <a:lnTo>
                    <a:pt x="14236" y="350875"/>
                  </a:lnTo>
                  <a:lnTo>
                    <a:pt x="19596" y="345503"/>
                  </a:lnTo>
                  <a:lnTo>
                    <a:pt x="28422" y="339471"/>
                  </a:lnTo>
                  <a:lnTo>
                    <a:pt x="38455" y="337159"/>
                  </a:lnTo>
                  <a:lnTo>
                    <a:pt x="48653" y="338607"/>
                  </a:lnTo>
                  <a:lnTo>
                    <a:pt x="57962" y="343865"/>
                  </a:lnTo>
                  <a:lnTo>
                    <a:pt x="183019" y="449249"/>
                  </a:lnTo>
                  <a:lnTo>
                    <a:pt x="182410" y="452069"/>
                  </a:lnTo>
                  <a:lnTo>
                    <a:pt x="182092" y="454977"/>
                  </a:lnTo>
                  <a:lnTo>
                    <a:pt x="182092" y="457898"/>
                  </a:lnTo>
                  <a:lnTo>
                    <a:pt x="185254" y="473557"/>
                  </a:lnTo>
                  <a:lnTo>
                    <a:pt x="193890" y="486359"/>
                  </a:lnTo>
                  <a:lnTo>
                    <a:pt x="206692" y="495007"/>
                  </a:lnTo>
                  <a:lnTo>
                    <a:pt x="222351" y="498170"/>
                  </a:lnTo>
                  <a:lnTo>
                    <a:pt x="360108" y="498170"/>
                  </a:lnTo>
                  <a:lnTo>
                    <a:pt x="362635" y="495642"/>
                  </a:lnTo>
                  <a:lnTo>
                    <a:pt x="362635" y="489407"/>
                  </a:lnTo>
                  <a:lnTo>
                    <a:pt x="360108" y="486879"/>
                  </a:lnTo>
                  <a:lnTo>
                    <a:pt x="222351" y="486879"/>
                  </a:lnTo>
                  <a:lnTo>
                    <a:pt x="211861" y="484708"/>
                  </a:lnTo>
                  <a:lnTo>
                    <a:pt x="202806" y="478828"/>
                  </a:lnTo>
                  <a:lnTo>
                    <a:pt x="196202" y="470268"/>
                  </a:lnTo>
                  <a:lnTo>
                    <a:pt x="193027" y="460019"/>
                  </a:lnTo>
                  <a:lnTo>
                    <a:pt x="194614" y="448246"/>
                  </a:lnTo>
                  <a:lnTo>
                    <a:pt x="201028" y="438327"/>
                  </a:lnTo>
                  <a:lnTo>
                    <a:pt x="210769" y="431482"/>
                  </a:lnTo>
                  <a:lnTo>
                    <a:pt x="222351" y="428929"/>
                  </a:lnTo>
                  <a:lnTo>
                    <a:pt x="278345" y="428929"/>
                  </a:lnTo>
                  <a:lnTo>
                    <a:pt x="291223" y="427672"/>
                  </a:lnTo>
                  <a:lnTo>
                    <a:pt x="303428" y="423976"/>
                  </a:lnTo>
                  <a:lnTo>
                    <a:pt x="314667" y="417957"/>
                  </a:lnTo>
                  <a:lnTo>
                    <a:pt x="324650" y="409740"/>
                  </a:lnTo>
                  <a:lnTo>
                    <a:pt x="324878" y="409524"/>
                  </a:lnTo>
                  <a:lnTo>
                    <a:pt x="334810" y="401358"/>
                  </a:lnTo>
                  <a:lnTo>
                    <a:pt x="345986" y="395376"/>
                  </a:lnTo>
                  <a:lnTo>
                    <a:pt x="358101" y="391706"/>
                  </a:lnTo>
                  <a:lnTo>
                    <a:pt x="370903" y="390461"/>
                  </a:lnTo>
                  <a:lnTo>
                    <a:pt x="457555" y="390461"/>
                  </a:lnTo>
                  <a:lnTo>
                    <a:pt x="589521" y="502221"/>
                  </a:lnTo>
                  <a:lnTo>
                    <a:pt x="593102" y="502221"/>
                  </a:lnTo>
                  <a:lnTo>
                    <a:pt x="597509" y="497814"/>
                  </a:lnTo>
                  <a:lnTo>
                    <a:pt x="597509" y="494245"/>
                  </a:lnTo>
                  <a:close/>
                </a:path>
                <a:path w="619125" h="628014">
                  <a:moveTo>
                    <a:pt x="619074" y="151930"/>
                  </a:moveTo>
                  <a:lnTo>
                    <a:pt x="577062" y="151930"/>
                  </a:lnTo>
                  <a:lnTo>
                    <a:pt x="574535" y="154444"/>
                  </a:lnTo>
                  <a:lnTo>
                    <a:pt x="574535" y="160693"/>
                  </a:lnTo>
                  <a:lnTo>
                    <a:pt x="577062" y="163207"/>
                  </a:lnTo>
                  <a:lnTo>
                    <a:pt x="619074" y="163207"/>
                  </a:lnTo>
                  <a:lnTo>
                    <a:pt x="619074" y="15193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09B9B8DD-7457-248E-B338-24A882FF8FB0}"/>
                </a:ext>
              </a:extLst>
            </p:cNvPr>
            <p:cNvSpPr/>
            <p:nvPr/>
          </p:nvSpPr>
          <p:spPr>
            <a:xfrm>
              <a:off x="11940389" y="2049610"/>
              <a:ext cx="809625" cy="809625"/>
            </a:xfrm>
            <a:custGeom>
              <a:avLst/>
              <a:gdLst/>
              <a:ahLst/>
              <a:cxnLst/>
              <a:rect l="l" t="t" r="r" b="b"/>
              <a:pathLst>
                <a:path w="809625" h="809625">
                  <a:moveTo>
                    <a:pt x="413732" y="809571"/>
                  </a:moveTo>
                  <a:lnTo>
                    <a:pt x="452272" y="807403"/>
                  </a:lnTo>
                  <a:lnTo>
                    <a:pt x="497914" y="799432"/>
                  </a:lnTo>
                  <a:lnTo>
                    <a:pt x="541652" y="786517"/>
                  </a:lnTo>
                  <a:lnTo>
                    <a:pt x="583182" y="768961"/>
                  </a:lnTo>
                  <a:lnTo>
                    <a:pt x="622199" y="747069"/>
                  </a:lnTo>
                  <a:lnTo>
                    <a:pt x="658400" y="721143"/>
                  </a:lnTo>
                  <a:lnTo>
                    <a:pt x="691480" y="691488"/>
                  </a:lnTo>
                  <a:lnTo>
                    <a:pt x="721136" y="658409"/>
                  </a:lnTo>
                  <a:lnTo>
                    <a:pt x="747062" y="622209"/>
                  </a:lnTo>
                  <a:lnTo>
                    <a:pt x="768956" y="583192"/>
                  </a:lnTo>
                  <a:lnTo>
                    <a:pt x="786513" y="541663"/>
                  </a:lnTo>
                  <a:lnTo>
                    <a:pt x="799430" y="497925"/>
                  </a:lnTo>
                  <a:lnTo>
                    <a:pt x="807401" y="452282"/>
                  </a:lnTo>
                  <a:lnTo>
                    <a:pt x="809578" y="413726"/>
                  </a:lnTo>
                </a:path>
                <a:path w="809625" h="809625">
                  <a:moveTo>
                    <a:pt x="809571" y="396402"/>
                  </a:moveTo>
                  <a:lnTo>
                    <a:pt x="807396" y="357798"/>
                  </a:lnTo>
                  <a:lnTo>
                    <a:pt x="799420" y="312157"/>
                  </a:lnTo>
                  <a:lnTo>
                    <a:pt x="786499" y="268422"/>
                  </a:lnTo>
                  <a:lnTo>
                    <a:pt x="768939" y="226896"/>
                  </a:lnTo>
                  <a:lnTo>
                    <a:pt x="747042" y="187884"/>
                  </a:lnTo>
                  <a:lnTo>
                    <a:pt x="721114" y="151688"/>
                  </a:lnTo>
                  <a:lnTo>
                    <a:pt x="691458" y="118614"/>
                  </a:lnTo>
                  <a:lnTo>
                    <a:pt x="658379" y="88964"/>
                  </a:lnTo>
                  <a:lnTo>
                    <a:pt x="622180" y="63044"/>
                  </a:lnTo>
                  <a:lnTo>
                    <a:pt x="583166" y="41155"/>
                  </a:lnTo>
                  <a:lnTo>
                    <a:pt x="541640" y="23603"/>
                  </a:lnTo>
                  <a:lnTo>
                    <a:pt x="497907" y="10690"/>
                  </a:lnTo>
                  <a:lnTo>
                    <a:pt x="452270" y="2721"/>
                  </a:lnTo>
                  <a:lnTo>
                    <a:pt x="405034" y="0"/>
                  </a:lnTo>
                  <a:lnTo>
                    <a:pt x="357798" y="2728"/>
                  </a:lnTo>
                  <a:lnTo>
                    <a:pt x="312163" y="10703"/>
                  </a:lnTo>
                  <a:lnTo>
                    <a:pt x="268433" y="23620"/>
                  </a:lnTo>
                  <a:lnTo>
                    <a:pt x="226912" y="41177"/>
                  </a:lnTo>
                  <a:lnTo>
                    <a:pt x="187903" y="63069"/>
                  </a:lnTo>
                  <a:lnTo>
                    <a:pt x="151711" y="88992"/>
                  </a:lnTo>
                  <a:lnTo>
                    <a:pt x="118638" y="118642"/>
                  </a:lnTo>
                  <a:lnTo>
                    <a:pt x="88988" y="151715"/>
                  </a:lnTo>
                  <a:lnTo>
                    <a:pt x="63066" y="187908"/>
                  </a:lnTo>
                  <a:lnTo>
                    <a:pt x="41175" y="226917"/>
                  </a:lnTo>
                  <a:lnTo>
                    <a:pt x="23619" y="268438"/>
                  </a:lnTo>
                  <a:lnTo>
                    <a:pt x="10702" y="312168"/>
                  </a:lnTo>
                  <a:lnTo>
                    <a:pt x="2727" y="357802"/>
                  </a:lnTo>
                  <a:lnTo>
                    <a:pt x="0" y="405037"/>
                  </a:lnTo>
                  <a:lnTo>
                    <a:pt x="2721" y="452273"/>
                  </a:lnTo>
                  <a:lnTo>
                    <a:pt x="10690" y="497909"/>
                  </a:lnTo>
                  <a:lnTo>
                    <a:pt x="23603" y="541641"/>
                  </a:lnTo>
                  <a:lnTo>
                    <a:pt x="41155" y="583166"/>
                  </a:lnTo>
                  <a:lnTo>
                    <a:pt x="63043" y="622180"/>
                  </a:lnTo>
                  <a:lnTo>
                    <a:pt x="88963" y="658378"/>
                  </a:lnTo>
                  <a:lnTo>
                    <a:pt x="118612" y="691457"/>
                  </a:lnTo>
                  <a:lnTo>
                    <a:pt x="151685" y="721112"/>
                  </a:lnTo>
                  <a:lnTo>
                    <a:pt x="187879" y="747040"/>
                  </a:lnTo>
                  <a:lnTo>
                    <a:pt x="226891" y="768936"/>
                  </a:lnTo>
                  <a:lnTo>
                    <a:pt x="268416" y="786497"/>
                  </a:lnTo>
                  <a:lnTo>
                    <a:pt x="312150" y="799418"/>
                  </a:lnTo>
                  <a:lnTo>
                    <a:pt x="357789" y="807396"/>
                  </a:lnTo>
                  <a:lnTo>
                    <a:pt x="396388" y="809583"/>
                  </a:lnTo>
                </a:path>
              </a:pathLst>
            </a:custGeom>
            <a:ln w="19049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4500" y="-354435"/>
            <a:ext cx="15544800" cy="3143249"/>
            <a:chOff x="0" y="0"/>
            <a:chExt cx="20726400" cy="4190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6400" cy="4190999"/>
            </a:xfrm>
            <a:custGeom>
              <a:avLst/>
              <a:gdLst/>
              <a:ahLst/>
              <a:cxnLst/>
              <a:rect l="l" t="t" r="r" b="b"/>
              <a:pathLst>
                <a:path w="20726400" h="4190999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IMPACT AND BENEFITS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7928" y="390103"/>
            <a:ext cx="933831" cy="1277208"/>
            <a:chOff x="0" y="0"/>
            <a:chExt cx="1245108" cy="17029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689142" y="2788815"/>
            <a:ext cx="9149906" cy="6088856"/>
            <a:chOff x="0" y="0"/>
            <a:chExt cx="12199874" cy="8118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986591" y="6993255"/>
            <a:ext cx="9149906" cy="6088856"/>
            <a:chOff x="0" y="0"/>
            <a:chExt cx="12199874" cy="81184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9874" cy="8118475"/>
            </a:xfrm>
            <a:custGeom>
              <a:avLst/>
              <a:gdLst/>
              <a:ahLst/>
              <a:cxnLst/>
              <a:rect l="l" t="t" r="r" b="b"/>
              <a:pathLst>
                <a:path w="12199874" h="8118475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895675" y="390103"/>
            <a:ext cx="2392299" cy="1277208"/>
            <a:chOff x="0" y="0"/>
            <a:chExt cx="3189732" cy="1702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89732" cy="1702943"/>
            </a:xfrm>
            <a:custGeom>
              <a:avLst/>
              <a:gdLst/>
              <a:ahLst/>
              <a:cxnLst/>
              <a:rect l="l" t="t" r="r" b="b"/>
              <a:pathLst>
                <a:path w="3189732" h="1702943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601" b="-6160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9486900" y="2075319"/>
            <a:ext cx="7405994" cy="7515848"/>
          </a:xfrm>
          <a:custGeom>
            <a:avLst/>
            <a:gdLst/>
            <a:ahLst/>
            <a:cxnLst/>
            <a:rect l="l" t="t" r="r" b="b"/>
            <a:pathLst>
              <a:path w="7405994" h="7515848">
                <a:moveTo>
                  <a:pt x="0" y="0"/>
                </a:moveTo>
                <a:lnTo>
                  <a:pt x="7405994" y="0"/>
                </a:lnTo>
                <a:lnTo>
                  <a:pt x="7405994" y="7515848"/>
                </a:lnTo>
                <a:lnTo>
                  <a:pt x="0" y="7515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486900" y="3570997"/>
            <a:ext cx="7405994" cy="807249"/>
            <a:chOff x="0" y="0"/>
            <a:chExt cx="1950550" cy="2126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0550" cy="212609"/>
            </a:xfrm>
            <a:custGeom>
              <a:avLst/>
              <a:gdLst/>
              <a:ahLst/>
              <a:cxnLst/>
              <a:rect l="l" t="t" r="r" b="b"/>
              <a:pathLst>
                <a:path w="1950550" h="212609">
                  <a:moveTo>
                    <a:pt x="0" y="0"/>
                  </a:moveTo>
                  <a:lnTo>
                    <a:pt x="1950550" y="0"/>
                  </a:lnTo>
                  <a:lnTo>
                    <a:pt x="1950550" y="212609"/>
                  </a:lnTo>
                  <a:lnTo>
                    <a:pt x="0" y="212609"/>
                  </a:lnTo>
                  <a:close/>
                </a:path>
              </a:pathLst>
            </a:custGeom>
            <a:solidFill>
              <a:srgbClr val="B3A6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950550" cy="27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48851" y="2864776"/>
            <a:ext cx="168058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Impact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86900" y="5587588"/>
            <a:ext cx="7405994" cy="807249"/>
            <a:chOff x="0" y="0"/>
            <a:chExt cx="1950550" cy="2126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50550" cy="212609"/>
            </a:xfrm>
            <a:custGeom>
              <a:avLst/>
              <a:gdLst/>
              <a:ahLst/>
              <a:cxnLst/>
              <a:rect l="l" t="t" r="r" b="b"/>
              <a:pathLst>
                <a:path w="1950550" h="212609">
                  <a:moveTo>
                    <a:pt x="0" y="0"/>
                  </a:moveTo>
                  <a:lnTo>
                    <a:pt x="1950550" y="0"/>
                  </a:lnTo>
                  <a:lnTo>
                    <a:pt x="1950550" y="212609"/>
                  </a:lnTo>
                  <a:lnTo>
                    <a:pt x="0" y="212609"/>
                  </a:lnTo>
                  <a:close/>
                </a:path>
              </a:pathLst>
            </a:custGeom>
            <a:solidFill>
              <a:srgbClr val="B3A6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950550" cy="27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86900" y="7574726"/>
            <a:ext cx="7405994" cy="807249"/>
            <a:chOff x="0" y="0"/>
            <a:chExt cx="1950550" cy="2126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50550" cy="212609"/>
            </a:xfrm>
            <a:custGeom>
              <a:avLst/>
              <a:gdLst/>
              <a:ahLst/>
              <a:cxnLst/>
              <a:rect l="l" t="t" r="r" b="b"/>
              <a:pathLst>
                <a:path w="1950550" h="212609">
                  <a:moveTo>
                    <a:pt x="0" y="0"/>
                  </a:moveTo>
                  <a:lnTo>
                    <a:pt x="1950550" y="0"/>
                  </a:lnTo>
                  <a:lnTo>
                    <a:pt x="1950550" y="212609"/>
                  </a:lnTo>
                  <a:lnTo>
                    <a:pt x="0" y="212609"/>
                  </a:lnTo>
                  <a:close/>
                </a:path>
              </a:pathLst>
            </a:custGeom>
            <a:solidFill>
              <a:srgbClr val="B3A6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950550" cy="27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5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705396" y="3375950"/>
            <a:ext cx="6969002" cy="652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4"/>
              </a:lnSpc>
            </a:pPr>
            <a:endParaRPr dirty="0"/>
          </a:p>
          <a:p>
            <a:pPr algn="l">
              <a:lnSpc>
                <a:spcPts val="2704"/>
              </a:lnSpc>
            </a:pPr>
            <a:endParaRPr dirty="0"/>
          </a:p>
          <a:p>
            <a:pPr algn="l">
              <a:lnSpc>
                <a:spcPts val="2704"/>
              </a:lnSpc>
            </a:pPr>
            <a:endParaRPr dirty="0"/>
          </a:p>
          <a:p>
            <a:pPr marL="416997" lvl="1" indent="-208499" algn="l">
              <a:lnSpc>
                <a:spcPts val="2704"/>
              </a:lnSpc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Enhances public safety in schools, malls, and stations.</a:t>
            </a: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Builds community trust with safer environments.</a:t>
            </a: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Ensures ethical surveillance by focusing only on weapons.</a:t>
            </a: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Cuts costs by reducing large monitoring teams.</a:t>
            </a: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Prevents financial losses through crime reduction.</a:t>
            </a: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Creates new jobs in AI surveillance and security tech</a:t>
            </a: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Runs efficiently on low-power/edge devices.</a:t>
            </a: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Reuses existing CCTV setups, minimizing waste.</a:t>
            </a:r>
          </a:p>
          <a:p>
            <a:pPr marL="416997" lvl="1" indent="-208499" algn="l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smart city and sustainable infrastructure goals</a:t>
            </a: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254903" y="2075319"/>
            <a:ext cx="7598619" cy="7711330"/>
          </a:xfrm>
          <a:custGeom>
            <a:avLst/>
            <a:gdLst/>
            <a:ahLst/>
            <a:cxnLst/>
            <a:rect l="l" t="t" r="r" b="b"/>
            <a:pathLst>
              <a:path w="7598619" h="7711330">
                <a:moveTo>
                  <a:pt x="0" y="0"/>
                </a:moveTo>
                <a:lnTo>
                  <a:pt x="7598619" y="0"/>
                </a:lnTo>
                <a:lnTo>
                  <a:pt x="7598619" y="7711330"/>
                </a:lnTo>
                <a:lnTo>
                  <a:pt x="0" y="7711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87928" y="82296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395106" y="3158473"/>
            <a:ext cx="6920137" cy="433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endParaRPr dirty="0"/>
          </a:p>
          <a:p>
            <a:pPr algn="l">
              <a:lnSpc>
                <a:spcPts val="3079"/>
              </a:lnSpc>
            </a:pPr>
            <a:endParaRPr dirty="0"/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alerts with high accuracy.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AI-powered smart detection with minimal false alarms.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Centralized and user-friendly dashboard for multi-camera monitoring.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Privacy-first design with optional on-premises deployment.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Scalable across industries: defense, transport hubs, smart cities, enterprises.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2458" y="3007412"/>
            <a:ext cx="294223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Benefits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93813" y="3688871"/>
            <a:ext cx="268605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Impact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44138" y="5697719"/>
            <a:ext cx="32422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Economic Impact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09492" y="7729764"/>
            <a:ext cx="516254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Environmental Impact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814</Words>
  <Application>Microsoft Office PowerPoint</Application>
  <PresentationFormat>Custom</PresentationFormat>
  <Paragraphs>127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Garamond Bold</vt:lpstr>
      <vt:lpstr>Times New Roman</vt:lpstr>
      <vt:lpstr>Canva Sans</vt:lpstr>
      <vt:lpstr>Calibri</vt:lpstr>
      <vt:lpstr>Canva Sans Bold</vt:lpstr>
      <vt:lpstr>Arial</vt:lpstr>
      <vt:lpstr>League Spartan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VERSE PPT Submission Template.pptx</dc:title>
  <dc:creator>onkar takmoge</dc:creator>
  <cp:lastModifiedBy>Aditya Gundeli</cp:lastModifiedBy>
  <cp:revision>4</cp:revision>
  <dcterms:created xsi:type="dcterms:W3CDTF">2006-08-16T00:00:00Z</dcterms:created>
  <dcterms:modified xsi:type="dcterms:W3CDTF">2025-09-19T10:41:23Z</dcterms:modified>
  <dc:identifier>DAGzWEqpCXE</dc:identifier>
</cp:coreProperties>
</file>